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16"/>
  </p:notesMasterIdLst>
  <p:sldIdLst>
    <p:sldId id="256" r:id="rId2"/>
    <p:sldId id="274" r:id="rId3"/>
    <p:sldId id="258" r:id="rId4"/>
    <p:sldId id="275" r:id="rId5"/>
    <p:sldId id="266" r:id="rId6"/>
    <p:sldId id="259" r:id="rId7"/>
    <p:sldId id="262" r:id="rId8"/>
    <p:sldId id="261" r:id="rId9"/>
    <p:sldId id="257" r:id="rId10"/>
    <p:sldId id="277" r:id="rId11"/>
    <p:sldId id="278" r:id="rId12"/>
    <p:sldId id="267" r:id="rId13"/>
    <p:sldId id="279"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0445" autoAdjust="0"/>
  </p:normalViewPr>
  <p:slideViewPr>
    <p:cSldViewPr snapToGrid="0">
      <p:cViewPr varScale="1">
        <p:scale>
          <a:sx n="92" d="100"/>
          <a:sy n="92" d="100"/>
        </p:scale>
        <p:origin x="1314"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6FF30-EFD7-4437-901C-DE7AE577CC7B}" type="datetimeFigureOut">
              <a:rPr lang="en-GB" smtClean="0"/>
              <a:t>07/03/2018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91835-90FF-41E4-AF94-16E4E0C00F06}" type="slidenum">
              <a:rPr lang="en-GB" smtClean="0"/>
              <a:t>‹#›</a:t>
            </a:fld>
            <a:endParaRPr lang="en-GB"/>
          </a:p>
        </p:txBody>
      </p:sp>
    </p:spTree>
    <p:extLst>
      <p:ext uri="{BB962C8B-B14F-4D97-AF65-F5344CB8AC3E}">
        <p14:creationId xmlns:p14="http://schemas.microsoft.com/office/powerpoint/2010/main" val="315023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Assignment</a:t>
            </a:r>
          </a:p>
          <a:p>
            <a:pPr marL="457200" marR="0" lvl="0" indent="-474344" algn="just" rtl="0">
              <a:lnSpc>
                <a:spcPct val="150000"/>
              </a:lnSpc>
              <a:spcBef>
                <a:spcPts val="0"/>
              </a:spcBef>
              <a:spcAft>
                <a:spcPts val="0"/>
              </a:spcAft>
              <a:buClr>
                <a:srgbClr val="FF0000"/>
              </a:buClr>
              <a:buSzPts val="1800"/>
              <a:buFont typeface="Tahoma"/>
              <a:buAutoNum type="arabicPeriod"/>
            </a:pPr>
            <a:r>
              <a:rPr lang="en-US" sz="1200" dirty="0">
                <a:solidFill>
                  <a:schemeClr val="dk1"/>
                </a:solidFill>
                <a:latin typeface="Tahoma"/>
                <a:ea typeface="Tahoma"/>
                <a:cs typeface="Tahoma"/>
                <a:sym typeface="Tahoma"/>
              </a:rPr>
              <a:t>2D Game</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Main control mechanic is </a:t>
            </a:r>
            <a:r>
              <a:rPr lang="en-US" sz="1200" dirty="0">
                <a:solidFill>
                  <a:schemeClr val="dk1"/>
                </a:solidFill>
                <a:latin typeface="Tahoma"/>
                <a:ea typeface="Tahoma"/>
                <a:cs typeface="Tahoma"/>
                <a:sym typeface="Tahoma"/>
              </a:rPr>
              <a:t>a simple tap</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dirty="0">
                <a:solidFill>
                  <a:schemeClr val="dk1"/>
                </a:solidFill>
                <a:latin typeface="Tahoma"/>
                <a:ea typeface="Tahoma"/>
                <a:cs typeface="Tahoma"/>
                <a:sym typeface="Tahoma"/>
              </a:rPr>
              <a:t>Multiplayer </a:t>
            </a:r>
            <a:r>
              <a:rPr lang="en-US" sz="1200" i="0" u="none" strike="noStrike" cap="none" dirty="0">
                <a:solidFill>
                  <a:schemeClr val="dk1"/>
                </a:solidFill>
                <a:latin typeface="Tahoma"/>
                <a:ea typeface="Tahoma"/>
                <a:cs typeface="Tahoma"/>
                <a:sym typeface="Tahoma"/>
              </a:rPr>
              <a:t>– by taking turns</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On a single device </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Symmetric</a:t>
            </a:r>
          </a:p>
          <a:p>
            <a:pPr marL="457200" marR="0" lvl="0" indent="-474344" algn="just" rtl="0">
              <a:lnSpc>
                <a:spcPct val="150000"/>
              </a:lnSpc>
              <a:spcBef>
                <a:spcPts val="360"/>
              </a:spcBef>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Simple and intuitive rules</a:t>
            </a:r>
          </a:p>
          <a:p>
            <a:pPr marL="0" marR="0" lvl="0" indent="0" algn="just" rtl="0">
              <a:lnSpc>
                <a:spcPct val="150000"/>
              </a:lnSpc>
              <a:spcBef>
                <a:spcPts val="360"/>
              </a:spcBef>
              <a:buClr>
                <a:srgbClr val="FF0000"/>
              </a:buClr>
              <a:buSzPts val="1800"/>
              <a:buFont typeface="Tahoma"/>
              <a:buNone/>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Tahoma"/>
              <a:buNone/>
            </a:pPr>
            <a:r>
              <a:rPr lang="en-US" sz="1200" i="0" u="none" strike="noStrike" cap="none" dirty="0">
                <a:solidFill>
                  <a:schemeClr val="dk1"/>
                </a:solidFill>
                <a:latin typeface="Tahoma"/>
                <a:ea typeface="Tahoma"/>
                <a:cs typeface="Tahoma"/>
                <a:sym typeface="Tahoma"/>
              </a:rPr>
              <a:t>The gameplay experience should be </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Engaging</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Focused</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Polished</a:t>
            </a:r>
          </a:p>
          <a:p>
            <a:pPr marL="0" marR="0" lvl="0" indent="0" algn="just" rtl="0">
              <a:lnSpc>
                <a:spcPct val="150000"/>
              </a:lnSpc>
              <a:spcBef>
                <a:spcPts val="360"/>
              </a:spcBef>
              <a:buClr>
                <a:srgbClr val="FF0000"/>
              </a:buClr>
              <a:buSzPts val="1800"/>
              <a:buFont typeface="+mj-lt"/>
              <a:buNone/>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mj-lt"/>
              <a:buNone/>
            </a:pPr>
            <a:r>
              <a:rPr lang="en-US" sz="1200" i="0" u="none" strike="noStrike" cap="none" dirty="0">
                <a:solidFill>
                  <a:schemeClr val="dk1"/>
                </a:solidFill>
                <a:latin typeface="Tahoma"/>
                <a:ea typeface="Tahoma"/>
                <a:cs typeface="Tahoma"/>
                <a:sym typeface="Tahoma"/>
              </a:rPr>
              <a:t>Why mobile?</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Growing at a phenomenal pace</a:t>
            </a:r>
          </a:p>
          <a:p>
            <a:pPr marL="228600" marR="0" lvl="0" indent="-228600" algn="just" rtl="0">
              <a:lnSpc>
                <a:spcPct val="150000"/>
              </a:lnSpc>
              <a:spcBef>
                <a:spcPts val="360"/>
              </a:spcBef>
              <a:buClr>
                <a:srgbClr val="FF0000"/>
              </a:buClr>
              <a:buSzPts val="1800"/>
              <a:buFont typeface="+mj-lt"/>
              <a:buAutoNum type="arabicPeriod"/>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mj-lt"/>
              <a:buNone/>
            </a:pPr>
            <a:r>
              <a:rPr lang="en-US" sz="1200" i="0" u="none" strike="noStrike" cap="none" dirty="0">
                <a:solidFill>
                  <a:schemeClr val="dk1"/>
                </a:solidFill>
                <a:latin typeface="Tahoma"/>
                <a:ea typeface="Tahoma"/>
                <a:cs typeface="Tahoma"/>
                <a:sym typeface="Tahoma"/>
              </a:rPr>
              <a:t>Why tap?</a:t>
            </a:r>
          </a:p>
          <a:p>
            <a:pPr marL="457200" lvl="0" indent="-342900">
              <a:spcBef>
                <a:spcPts val="0"/>
              </a:spcBef>
              <a:spcAft>
                <a:spcPts val="0"/>
              </a:spcAft>
              <a:buSzPts val="1800"/>
              <a:buFont typeface="Tahoma"/>
              <a:buChar char="•"/>
            </a:pPr>
            <a:r>
              <a:rPr lang="en-US" sz="1200" b="0" i="0" dirty="0">
                <a:latin typeface="Tahoma"/>
                <a:ea typeface="Tahoma"/>
                <a:cs typeface="Tahoma"/>
                <a:sym typeface="Tahoma"/>
              </a:rPr>
              <a:t>Casual Users don’t have years of gaming experience</a:t>
            </a:r>
          </a:p>
          <a:p>
            <a:pPr marL="457200" lvl="0" indent="-342900">
              <a:spcBef>
                <a:spcPts val="0"/>
              </a:spcBef>
              <a:spcAft>
                <a:spcPts val="0"/>
              </a:spcAft>
              <a:buSzPts val="1800"/>
              <a:buFont typeface="Tahoma"/>
              <a:buChar char="•"/>
            </a:pPr>
            <a:r>
              <a:rPr lang="en-US" sz="1200" b="0" i="0" dirty="0">
                <a:latin typeface="Tahoma"/>
                <a:ea typeface="Tahoma"/>
                <a:cs typeface="Tahoma"/>
                <a:sym typeface="Tahoma"/>
              </a:rPr>
              <a:t>Casual Users don’t have the dexterity of gamers</a:t>
            </a:r>
          </a:p>
          <a:p>
            <a:pPr marL="457200" lvl="0" indent="-342900" rtl="0">
              <a:spcBef>
                <a:spcPts val="0"/>
              </a:spcBef>
              <a:buSzPts val="1800"/>
              <a:buFont typeface="Tahoma"/>
              <a:buChar char="•"/>
            </a:pPr>
            <a:r>
              <a:rPr lang="en-US" sz="1200" b="0" i="0" dirty="0">
                <a:latin typeface="Tahoma"/>
                <a:ea typeface="Tahoma"/>
                <a:cs typeface="Tahoma"/>
                <a:sym typeface="Tahoma"/>
              </a:rPr>
              <a:t>Casual Users play on their phone to pass time</a:t>
            </a:r>
          </a:p>
          <a:p>
            <a:pPr marL="457200" lvl="0" indent="-342900" rtl="0">
              <a:spcBef>
                <a:spcPts val="0"/>
              </a:spcBef>
              <a:buSzPts val="1800"/>
              <a:buFont typeface="Tahoma"/>
              <a:buChar char="•"/>
            </a:pPr>
            <a:r>
              <a:rPr lang="en-US" sz="1200" i="0" u="none" strike="noStrike" cap="none" dirty="0">
                <a:solidFill>
                  <a:schemeClr val="dk1"/>
                </a:solidFill>
                <a:latin typeface="Tahoma"/>
                <a:ea typeface="Tahoma"/>
                <a:cs typeface="Tahoma"/>
                <a:sym typeface="Tahoma"/>
              </a:rPr>
              <a:t>So everyone can play the game</a:t>
            </a:r>
          </a:p>
          <a:p>
            <a:pPr marL="457200" lvl="0" indent="-342900" rtl="0">
              <a:spcBef>
                <a:spcPts val="0"/>
              </a:spcBef>
              <a:buSzPts val="1800"/>
              <a:buFont typeface="Tahoma"/>
              <a:buChar char="•"/>
            </a:pPr>
            <a:r>
              <a:rPr lang="en-US" sz="1200" i="0" u="none" strike="noStrike" cap="none" dirty="0">
                <a:solidFill>
                  <a:schemeClr val="dk1"/>
                </a:solidFill>
                <a:latin typeface="Tahoma"/>
                <a:ea typeface="Tahoma"/>
                <a:cs typeface="Tahoma"/>
                <a:sym typeface="Tahoma"/>
              </a:rPr>
              <a:t>Supports all kinds of users</a:t>
            </a:r>
          </a:p>
          <a:p>
            <a:pPr marL="457200" lvl="0" indent="-342900" rtl="0">
              <a:spcBef>
                <a:spcPts val="0"/>
              </a:spcBef>
              <a:buSzPts val="1800"/>
              <a:buFont typeface="Tahoma"/>
              <a:buChar char="•"/>
            </a:pPr>
            <a:r>
              <a:rPr lang="en-US" sz="1200" b="0" i="0" dirty="0">
                <a:latin typeface="Tahoma"/>
                <a:ea typeface="Tahoma"/>
                <a:cs typeface="Tahoma"/>
                <a:sym typeface="Tahoma"/>
              </a:rPr>
              <a:t>Easy to control and understand but difficult to master! </a:t>
            </a:r>
            <a:endParaRPr lang="en-US" sz="1200" i="0" u="none" strike="noStrike" cap="none" dirty="0">
              <a:solidFill>
                <a:schemeClr val="dk1"/>
              </a:solidFill>
              <a:latin typeface="Tahoma"/>
              <a:ea typeface="Tahoma"/>
              <a:cs typeface="Tahoma"/>
              <a:sym typeface="Tahoma"/>
            </a:endParaRPr>
          </a:p>
          <a:p>
            <a:endParaRPr lang="en-GB" dirty="0"/>
          </a:p>
          <a:p>
            <a:r>
              <a:rPr lang="en-GB" dirty="0"/>
              <a:t>Why multiplayer?</a:t>
            </a:r>
          </a:p>
          <a:p>
            <a:pPr marL="0" marR="0" lvl="0" indent="-97155" algn="just" rtl="0">
              <a:spcBef>
                <a:spcPts val="0"/>
              </a:spcBef>
              <a:spcAft>
                <a:spcPts val="0"/>
              </a:spcAft>
              <a:buClr>
                <a:schemeClr val="accent1"/>
              </a:buClr>
              <a:buSzPts val="1530"/>
              <a:buFont typeface="Arial"/>
              <a:buNone/>
            </a:pPr>
            <a:r>
              <a:rPr lang="en-GB" sz="1200" i="0" u="none" strike="noStrike" cap="none" dirty="0">
                <a:solidFill>
                  <a:schemeClr val="dk1"/>
                </a:solidFill>
                <a:latin typeface="Tahoma"/>
                <a:ea typeface="Tahoma"/>
                <a:cs typeface="Tahoma"/>
                <a:sym typeface="Tahoma"/>
              </a:rPr>
              <a:t>The </a:t>
            </a:r>
            <a:r>
              <a:rPr lang="en-GB" sz="1200" dirty="0">
                <a:solidFill>
                  <a:schemeClr val="dk1"/>
                </a:solidFill>
                <a:latin typeface="Tahoma"/>
                <a:ea typeface="Tahoma"/>
                <a:cs typeface="Tahoma"/>
                <a:sym typeface="Tahoma"/>
              </a:rPr>
              <a:t>competitive </a:t>
            </a:r>
            <a:r>
              <a:rPr lang="en-GB" sz="1200" i="0" u="none" strike="noStrike" cap="none" dirty="0">
                <a:solidFill>
                  <a:schemeClr val="dk1"/>
                </a:solidFill>
                <a:latin typeface="Tahoma"/>
                <a:ea typeface="Tahoma"/>
                <a:cs typeface="Tahoma"/>
                <a:sym typeface="Tahoma"/>
              </a:rPr>
              <a:t>nature of the game makes it easy </a:t>
            </a:r>
            <a:r>
              <a:rPr lang="en-GB" sz="1200" dirty="0">
                <a:solidFill>
                  <a:schemeClr val="dk1"/>
                </a:solidFill>
                <a:latin typeface="Tahoma"/>
                <a:ea typeface="Tahoma"/>
                <a:cs typeface="Tahoma"/>
                <a:sym typeface="Tahoma"/>
              </a:rPr>
              <a:t>for users to commit to it giving your game a higher retention than single player games.</a:t>
            </a:r>
          </a:p>
          <a:p>
            <a:pPr marL="0" marR="0" lvl="0" indent="-97155" algn="just" rtl="0">
              <a:spcBef>
                <a:spcPts val="0"/>
              </a:spcBef>
              <a:spcAft>
                <a:spcPts val="0"/>
              </a:spcAft>
              <a:buClr>
                <a:schemeClr val="accent1"/>
              </a:buClr>
              <a:buSzPts val="1530"/>
              <a:buFont typeface="Arial"/>
              <a:buNone/>
            </a:pPr>
            <a:endParaRPr lang="en-GB" sz="1200" dirty="0">
              <a:solidFill>
                <a:schemeClr val="dk1"/>
              </a:solidFill>
              <a:latin typeface="Tahoma"/>
              <a:ea typeface="Tahoma"/>
              <a:cs typeface="Tahoma"/>
              <a:sym typeface="Tahoma"/>
            </a:endParaRPr>
          </a:p>
          <a:p>
            <a:pPr marL="0" marR="0" lvl="0" indent="-97155" algn="just" rtl="0">
              <a:spcBef>
                <a:spcPts val="0"/>
              </a:spcBef>
              <a:spcAft>
                <a:spcPts val="0"/>
              </a:spcAft>
              <a:buClr>
                <a:schemeClr val="accent1"/>
              </a:buClr>
              <a:buSzPts val="1530"/>
              <a:buFont typeface="Arial"/>
              <a:buNone/>
            </a:pPr>
            <a:r>
              <a:rPr lang="en-GB" sz="1200" dirty="0">
                <a:solidFill>
                  <a:schemeClr val="dk1"/>
                </a:solidFill>
                <a:latin typeface="Tahoma"/>
                <a:ea typeface="Tahoma"/>
                <a:cs typeface="Tahoma"/>
                <a:sym typeface="Tahoma"/>
              </a:rPr>
              <a:t>It creates a feeling of urgency as both players progress through gameplay and approach the “finish line”.  </a:t>
            </a:r>
          </a:p>
          <a:p>
            <a:pPr marL="0" marR="0" lvl="0" indent="-97155" algn="just" rtl="0">
              <a:spcBef>
                <a:spcPts val="0"/>
              </a:spcBef>
              <a:spcAft>
                <a:spcPts val="0"/>
              </a:spcAft>
              <a:buClr>
                <a:schemeClr val="accent1"/>
              </a:buClr>
              <a:buSzPts val="1530"/>
              <a:buFont typeface="Arial"/>
              <a:buNone/>
            </a:pPr>
            <a:endParaRPr lang="en-GB" sz="1200" dirty="0">
              <a:solidFill>
                <a:schemeClr val="dk1"/>
              </a:solidFill>
              <a:latin typeface="Tahoma"/>
              <a:ea typeface="Tahoma"/>
              <a:cs typeface="Tahoma"/>
              <a:sym typeface="Tahoma"/>
            </a:endParaRPr>
          </a:p>
          <a:p>
            <a:pPr marL="0" marR="0" lvl="0" indent="-97155" algn="just" rtl="0">
              <a:spcBef>
                <a:spcPts val="360"/>
              </a:spcBef>
              <a:buClr>
                <a:schemeClr val="accent1"/>
              </a:buClr>
              <a:buSzPts val="1530"/>
              <a:buFont typeface="Arial"/>
              <a:buNone/>
            </a:pPr>
            <a:r>
              <a:rPr lang="en-GB" sz="1200" i="0" u="none" strike="noStrike" cap="none" dirty="0">
                <a:solidFill>
                  <a:schemeClr val="dk1"/>
                </a:solidFill>
                <a:latin typeface="Tahoma"/>
                <a:ea typeface="Tahoma"/>
                <a:cs typeface="Tahoma"/>
                <a:sym typeface="Tahoma"/>
              </a:rPr>
              <a:t>Opponents are also a strong tool in making an experience that is always fresh.</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2</a:t>
            </a:fld>
            <a:endParaRPr lang="en-GB"/>
          </a:p>
        </p:txBody>
      </p:sp>
    </p:spTree>
    <p:extLst>
      <p:ext uri="{BB962C8B-B14F-4D97-AF65-F5344CB8AC3E}">
        <p14:creationId xmlns:p14="http://schemas.microsoft.com/office/powerpoint/2010/main" val="2835724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Here</a:t>
            </a:r>
            <a:r>
              <a:rPr lang="en-US" baseline="0" dirty="0"/>
              <a:t> we see the state of the artwork we have for the current build. These are the latest uses and iterations of our assets in the “Armory” library, menu buttons, the attack button and one of the win screens we have. Next this is our current version of the “Player 2” character, the build lacking the Spartan side of the theme. And Finally, this is the next part of the concept art that we are going to transform into actual game assets and also work and give our actual assets a well needed finish and polish.</a:t>
            </a:r>
            <a:endParaRPr lang="en-US" dirty="0"/>
          </a:p>
        </p:txBody>
      </p:sp>
      <p:sp>
        <p:nvSpPr>
          <p:cNvPr id="4" name="Substituent număr diapozitiv 3"/>
          <p:cNvSpPr>
            <a:spLocks noGrp="1"/>
          </p:cNvSpPr>
          <p:nvPr>
            <p:ph type="sldNum" sz="quarter" idx="10"/>
          </p:nvPr>
        </p:nvSpPr>
        <p:spPr/>
        <p:txBody>
          <a:bodyPr/>
          <a:lstStyle/>
          <a:p>
            <a:fld id="{0FA91835-90FF-41E4-AF94-16E4E0C00F06}" type="slidenum">
              <a:rPr lang="en-GB" smtClean="0"/>
              <a:t>11</a:t>
            </a:fld>
            <a:endParaRPr lang="en-GB"/>
          </a:p>
        </p:txBody>
      </p:sp>
    </p:spTree>
    <p:extLst>
      <p:ext uri="{BB962C8B-B14F-4D97-AF65-F5344CB8AC3E}">
        <p14:creationId xmlns:p14="http://schemas.microsoft.com/office/powerpoint/2010/main" val="302186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Improve the prototype based on player feedback</a:t>
            </a:r>
          </a:p>
          <a:p>
            <a:r>
              <a:rPr lang="en-GB" dirty="0"/>
              <a:t>Finish the art for the game</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12</a:t>
            </a:fld>
            <a:endParaRPr lang="en-GB"/>
          </a:p>
        </p:txBody>
      </p:sp>
    </p:spTree>
    <p:extLst>
      <p:ext uri="{BB962C8B-B14F-4D97-AF65-F5344CB8AC3E}">
        <p14:creationId xmlns:p14="http://schemas.microsoft.com/office/powerpoint/2010/main" val="4242832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14</a:t>
            </a:fld>
            <a:endParaRPr lang="en-GB"/>
          </a:p>
        </p:txBody>
      </p:sp>
    </p:spTree>
    <p:extLst>
      <p:ext uri="{BB962C8B-B14F-4D97-AF65-F5344CB8AC3E}">
        <p14:creationId xmlns:p14="http://schemas.microsoft.com/office/powerpoint/2010/main" val="374585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3</a:t>
            </a:fld>
            <a:endParaRPr lang="en-GB"/>
          </a:p>
        </p:txBody>
      </p:sp>
    </p:spTree>
    <p:extLst>
      <p:ext uri="{BB962C8B-B14F-4D97-AF65-F5344CB8AC3E}">
        <p14:creationId xmlns:p14="http://schemas.microsoft.com/office/powerpoint/2010/main" val="106855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No theme</a:t>
            </a:r>
          </a:p>
          <a:p>
            <a:r>
              <a:rPr lang="en-GB" sz="1200" dirty="0"/>
              <a:t>Generic</a:t>
            </a:r>
          </a:p>
          <a:p>
            <a:r>
              <a:rPr lang="en-GB" sz="1200" dirty="0"/>
              <a:t>Why would they play the game</a:t>
            </a:r>
          </a:p>
          <a:p>
            <a:endParaRPr lang="en-GB" dirty="0"/>
          </a:p>
          <a:p>
            <a:endParaRPr lang="en-GB" dirty="0"/>
          </a:p>
          <a:p>
            <a:r>
              <a:rPr lang="en-GB" dirty="0"/>
              <a:t>Mechanics are in other games</a:t>
            </a:r>
          </a:p>
        </p:txBody>
      </p:sp>
      <p:sp>
        <p:nvSpPr>
          <p:cNvPr id="4" name="Slide Number Placeholder 3"/>
          <p:cNvSpPr>
            <a:spLocks noGrp="1"/>
          </p:cNvSpPr>
          <p:nvPr>
            <p:ph type="sldNum" sz="quarter" idx="10"/>
          </p:nvPr>
        </p:nvSpPr>
        <p:spPr/>
        <p:txBody>
          <a:bodyPr/>
          <a:lstStyle/>
          <a:p>
            <a:fld id="{0FA91835-90FF-41E4-AF94-16E4E0C00F06}" type="slidenum">
              <a:rPr lang="en-GB" smtClean="0"/>
              <a:t>4</a:t>
            </a:fld>
            <a:endParaRPr lang="en-GB"/>
          </a:p>
        </p:txBody>
      </p:sp>
    </p:spTree>
    <p:extLst>
      <p:ext uri="{BB962C8B-B14F-4D97-AF65-F5344CB8AC3E}">
        <p14:creationId xmlns:p14="http://schemas.microsoft.com/office/powerpoint/2010/main" val="121213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side of the player experience,</a:t>
            </a:r>
            <a:r>
              <a:rPr lang="en-GB" baseline="0" dirty="0"/>
              <a:t> we aim for the primary emotions of Fear and Joy (joy for hitting and fear of the enemy hitting). The secondary emotions we target are the Relief and Nervousness, linked to the primary emotion of Fear.</a:t>
            </a:r>
          </a:p>
          <a:p>
            <a:r>
              <a:rPr lang="en-GB" baseline="0" dirty="0"/>
              <a:t>Being a 2 player game, our first goal is to achieve a sense of people fun. This comes packaged with the emotion of schadenfreude</a:t>
            </a:r>
          </a:p>
          <a:p>
            <a:r>
              <a:rPr lang="en-GB" baseline="0" dirty="0"/>
              <a:t>Having a twitch mechanic as out main game mechanic, we are of course expecting a sense of hard fun, bringing with it the emotion of </a:t>
            </a:r>
            <a:r>
              <a:rPr lang="en-GB" baseline="0" dirty="0" err="1"/>
              <a:t>Fiero</a:t>
            </a:r>
            <a:r>
              <a:rPr lang="en-GB" baseline="0" dirty="0"/>
              <a:t>.</a:t>
            </a:r>
            <a:endParaRPr lang="en-GB" dirty="0"/>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5</a:t>
            </a:fld>
            <a:endParaRPr lang="en-GB"/>
          </a:p>
        </p:txBody>
      </p:sp>
    </p:spTree>
    <p:extLst>
      <p:ext uri="{BB962C8B-B14F-4D97-AF65-F5344CB8AC3E}">
        <p14:creationId xmlns:p14="http://schemas.microsoft.com/office/powerpoint/2010/main" val="905025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6</a:t>
            </a:fld>
            <a:endParaRPr lang="en-GB"/>
          </a:p>
        </p:txBody>
      </p:sp>
    </p:spTree>
    <p:extLst>
      <p:ext uri="{BB962C8B-B14F-4D97-AF65-F5344CB8AC3E}">
        <p14:creationId xmlns:p14="http://schemas.microsoft.com/office/powerpoint/2010/main" val="1866813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7</a:t>
            </a:fld>
            <a:endParaRPr lang="en-GB"/>
          </a:p>
        </p:txBody>
      </p:sp>
    </p:spTree>
    <p:extLst>
      <p:ext uri="{BB962C8B-B14F-4D97-AF65-F5344CB8AC3E}">
        <p14:creationId xmlns:p14="http://schemas.microsoft.com/office/powerpoint/2010/main" val="273395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Thinking about removing the buttons in the main level as it is just another step for the player</a:t>
            </a:r>
          </a:p>
        </p:txBody>
      </p:sp>
      <p:sp>
        <p:nvSpPr>
          <p:cNvPr id="4" name="Slide Number Placeholder 3"/>
          <p:cNvSpPr>
            <a:spLocks noGrp="1"/>
          </p:cNvSpPr>
          <p:nvPr>
            <p:ph type="sldNum" sz="quarter" idx="10"/>
          </p:nvPr>
        </p:nvSpPr>
        <p:spPr/>
        <p:txBody>
          <a:bodyPr/>
          <a:lstStyle/>
          <a:p>
            <a:fld id="{0FA91835-90FF-41E4-AF94-16E4E0C00F06}" type="slidenum">
              <a:rPr lang="en-GB" smtClean="0"/>
              <a:t>8</a:t>
            </a:fld>
            <a:endParaRPr lang="en-GB"/>
          </a:p>
        </p:txBody>
      </p:sp>
    </p:spTree>
    <p:extLst>
      <p:ext uri="{BB962C8B-B14F-4D97-AF65-F5344CB8AC3E}">
        <p14:creationId xmlns:p14="http://schemas.microsoft.com/office/powerpoint/2010/main" val="795810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started out concept art development by combining</a:t>
            </a:r>
            <a:r>
              <a:rPr lang="en-US" baseline="0" dirty="0"/>
              <a:t> the 2 major factors of the theme: Anthropomorphized Animals and Warrior Cultures. We iterated a bit based on the survey and on suggestions from the team, until we found the 2 final combinations: Ursine Vikings vs Feline Spartans (in our example, Panda vs Cats). The Next step was in preparing a library of possible items and motifs that we would use in our work. This Library that  was appropriately dubbed “The Armory” served in </a:t>
            </a:r>
            <a:r>
              <a:rPr lang="en-US" baseline="0" dirty="0" err="1"/>
              <a:t>providin</a:t>
            </a:r>
            <a:r>
              <a:rPr lang="en-US" baseline="0" dirty="0"/>
              <a:t> a constant art style in the creation of the game assets.</a:t>
            </a:r>
            <a:endParaRPr lang="en-US" dirty="0"/>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9</a:t>
            </a:fld>
            <a:endParaRPr lang="en-GB"/>
          </a:p>
        </p:txBody>
      </p:sp>
    </p:spTree>
    <p:extLst>
      <p:ext uri="{BB962C8B-B14F-4D97-AF65-F5344CB8AC3E}">
        <p14:creationId xmlns:p14="http://schemas.microsoft.com/office/powerpoint/2010/main" val="395179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Our</a:t>
            </a:r>
            <a:r>
              <a:rPr lang="en-US" baseline="0" dirty="0"/>
              <a:t> first iterations on the background and main menu screens were dependent on those assets, and after using them to create an idea of the layout, we worked until we found a final solution. The next and most important part where we used them was in creating the game buttons, the main menu buttons and the victory and draw screens. Our last step in working on the concept art was iterating on the art style of our final product. There (4) we can see a clear idea of the changes we made in one of our iterations. </a:t>
            </a:r>
            <a:endParaRPr lang="en-US" dirty="0"/>
          </a:p>
        </p:txBody>
      </p:sp>
      <p:sp>
        <p:nvSpPr>
          <p:cNvPr id="4" name="Substituent număr diapozitiv 3"/>
          <p:cNvSpPr>
            <a:spLocks noGrp="1"/>
          </p:cNvSpPr>
          <p:nvPr>
            <p:ph type="sldNum" sz="quarter" idx="10"/>
          </p:nvPr>
        </p:nvSpPr>
        <p:spPr/>
        <p:txBody>
          <a:bodyPr/>
          <a:lstStyle/>
          <a:p>
            <a:fld id="{0FA91835-90FF-41E4-AF94-16E4E0C00F06}" type="slidenum">
              <a:rPr lang="en-GB" smtClean="0"/>
              <a:t>10</a:t>
            </a:fld>
            <a:endParaRPr lang="en-GB"/>
          </a:p>
        </p:txBody>
      </p:sp>
    </p:spTree>
    <p:extLst>
      <p:ext uri="{BB962C8B-B14F-4D97-AF65-F5344CB8AC3E}">
        <p14:creationId xmlns:p14="http://schemas.microsoft.com/office/powerpoint/2010/main" val="3678177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4700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07/03/2018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99489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97227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54632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7115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613864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807011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2084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02665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16418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79597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B79F2D-3A05-4848-97F8-7B346024FD0C}" type="datetimeFigureOut">
              <a:rPr lang="en-GB" smtClean="0"/>
              <a:t>07/03/2018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08574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B79F2D-3A05-4848-97F8-7B346024FD0C}" type="datetimeFigureOut">
              <a:rPr lang="en-GB" smtClean="0"/>
              <a:t>07/03/2018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2955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662511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1697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13724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07/03/2018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6050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9B79F2D-3A05-4848-97F8-7B346024FD0C}" type="datetimeFigureOut">
              <a:rPr lang="en-GB" smtClean="0"/>
              <a:t>07/03/2018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332638-D2FC-4F7A-8C92-A7498C7AA38C}" type="slidenum">
              <a:rPr lang="en-GB" smtClean="0"/>
              <a:t>‹#›</a:t>
            </a:fld>
            <a:endParaRPr lang="en-GB"/>
          </a:p>
        </p:txBody>
      </p:sp>
    </p:spTree>
    <p:extLst>
      <p:ext uri="{BB962C8B-B14F-4D97-AF65-F5344CB8AC3E}">
        <p14:creationId xmlns:p14="http://schemas.microsoft.com/office/powerpoint/2010/main" val="2327454455"/>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9F2851FB-E841-4509-8A6D-A416376EA3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F6FB2B2-CE21-407F-B22E-302DADC2C3D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AC6C3-786E-4764-AF53-09A35C48A792}"/>
              </a:ext>
            </a:extLst>
          </p:cNvPr>
          <p:cNvSpPr>
            <a:spLocks noGrp="1"/>
          </p:cNvSpPr>
          <p:nvPr>
            <p:ph type="ctrTitle"/>
          </p:nvPr>
        </p:nvSpPr>
        <p:spPr>
          <a:xfrm>
            <a:off x="965505" y="623571"/>
            <a:ext cx="10260990" cy="3523885"/>
          </a:xfrm>
        </p:spPr>
        <p:txBody>
          <a:bodyPr>
            <a:normAutofit/>
          </a:bodyPr>
          <a:lstStyle/>
          <a:p>
            <a:pPr algn="ctr"/>
            <a:r>
              <a:rPr lang="en-GB" sz="8000" dirty="0"/>
              <a:t>Group 14</a:t>
            </a:r>
            <a:br>
              <a:rPr lang="en-GB" sz="8000" dirty="0"/>
            </a:br>
            <a:r>
              <a:rPr lang="en-GB" sz="8000" dirty="0"/>
              <a:t>Vikings vs Spartans</a:t>
            </a:r>
          </a:p>
        </p:txBody>
      </p:sp>
      <p:sp>
        <p:nvSpPr>
          <p:cNvPr id="3" name="Subtitle 2">
            <a:extLst>
              <a:ext uri="{FF2B5EF4-FFF2-40B4-BE49-F238E27FC236}">
                <a16:creationId xmlns:a16="http://schemas.microsoft.com/office/drawing/2014/main" id="{317C5E51-DE72-4474-9F90-E096A8224584}"/>
              </a:ext>
            </a:extLst>
          </p:cNvPr>
          <p:cNvSpPr>
            <a:spLocks noGrp="1"/>
          </p:cNvSpPr>
          <p:nvPr>
            <p:ph type="subTitle" idx="1"/>
          </p:nvPr>
        </p:nvSpPr>
        <p:spPr>
          <a:xfrm>
            <a:off x="965505" y="4777380"/>
            <a:ext cx="10260990" cy="1209763"/>
          </a:xfrm>
        </p:spPr>
        <p:txBody>
          <a:bodyPr>
            <a:normAutofit/>
          </a:bodyPr>
          <a:lstStyle/>
          <a:p>
            <a:pPr lvl="0" algn="ctr"/>
            <a:r>
              <a:rPr lang="en-GB" sz="2400">
                <a:solidFill>
                  <a:schemeClr val="bg2"/>
                </a:solidFill>
              </a:rPr>
              <a:t>Level 4/5 Group 14: Ethan Ward, Mircea Lazar, Petrut Vasile, Toby White</a:t>
            </a:r>
          </a:p>
          <a:p>
            <a:pPr algn="ctr"/>
            <a:endParaRPr lang="en-GB" sz="2400">
              <a:solidFill>
                <a:schemeClr val="bg2"/>
              </a:solidFill>
            </a:endParaRPr>
          </a:p>
        </p:txBody>
      </p:sp>
    </p:spTree>
    <p:extLst>
      <p:ext uri="{BB962C8B-B14F-4D97-AF65-F5344CB8AC3E}">
        <p14:creationId xmlns:p14="http://schemas.microsoft.com/office/powerpoint/2010/main" val="423529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C:\Users\extre\OneDrive\Documents\GitHub\mgp-mgp-group-14\Art Assets\Concept Art\Battleground BG 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262" y="1260698"/>
            <a:ext cx="3329846" cy="23274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E2D705-D5C3-4C74-A24E-2CAFC9876DB2}"/>
              </a:ext>
            </a:extLst>
          </p:cNvPr>
          <p:cNvSpPr>
            <a:spLocks noGrp="1"/>
          </p:cNvSpPr>
          <p:nvPr>
            <p:ph type="title"/>
          </p:nvPr>
        </p:nvSpPr>
        <p:spPr/>
        <p:txBody>
          <a:bodyPr/>
          <a:lstStyle/>
          <a:p>
            <a:r>
              <a:rPr lang="en-GB" dirty="0"/>
              <a:t>Concept Art</a:t>
            </a:r>
          </a:p>
        </p:txBody>
      </p:sp>
      <p:sp>
        <p:nvSpPr>
          <p:cNvPr id="8" name="TextBox 7">
            <a:extLst>
              <a:ext uri="{FF2B5EF4-FFF2-40B4-BE49-F238E27FC236}">
                <a16:creationId xmlns:a16="http://schemas.microsoft.com/office/drawing/2014/main" id="{5F176211-7AF7-4E92-98D8-E07500765066}"/>
              </a:ext>
            </a:extLst>
          </p:cNvPr>
          <p:cNvSpPr txBox="1"/>
          <p:nvPr/>
        </p:nvSpPr>
        <p:spPr>
          <a:xfrm>
            <a:off x="10610850" y="138393"/>
            <a:ext cx="342900" cy="923330"/>
          </a:xfrm>
          <a:prstGeom prst="rect">
            <a:avLst/>
          </a:prstGeom>
          <a:noFill/>
        </p:spPr>
        <p:txBody>
          <a:bodyPr wrap="square" rtlCol="0">
            <a:spAutoFit/>
          </a:bodyPr>
          <a:lstStyle/>
          <a:p>
            <a:r>
              <a:rPr lang="en-GB" dirty="0"/>
              <a:t>M&amp;T</a:t>
            </a:r>
          </a:p>
        </p:txBody>
      </p:sp>
      <p:pic>
        <p:nvPicPr>
          <p:cNvPr id="1027" name="Picture 3" descr="C:\Users\extre\Desktop\Main Menu Concept Ar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305" y="1260697"/>
            <a:ext cx="5495681" cy="23274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extre\OneDrive\Documents\GitHub\mgp-mgp-group-14\Art Assets\Concept Art\Close up Battlefield concept ar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3963" y="1227475"/>
            <a:ext cx="4208706" cy="239386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extre\Desktop\S Victory 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262" y="3654562"/>
            <a:ext cx="2724883" cy="30558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extre\Desktop\V Victory 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8146" y="3654562"/>
            <a:ext cx="1794746" cy="305584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extre\Desktop\Draw 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52892" y="3654561"/>
            <a:ext cx="3106434" cy="305584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extre\Desktop\Viking artwork iteration 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59326" y="3654562"/>
            <a:ext cx="3202526" cy="305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74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500"/>
                                        <p:tgtEl>
                                          <p:spTgt spid="10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wipe(down)">
                                      <p:cBhvr>
                                        <p:cTn id="12" dur="500"/>
                                        <p:tgtEl>
                                          <p:spTgt spid="1027"/>
                                        </p:tgtEl>
                                      </p:cBhvr>
                                    </p:animEffect>
                                  </p:childTnLst>
                                </p:cTn>
                              </p:par>
                              <p:par>
                                <p:cTn id="13" presetID="22" presetClass="entr" presetSubtype="4"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wipe(down)">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33"/>
                                        </p:tgtEl>
                                        <p:attrNameLst>
                                          <p:attrName>style.visibility</p:attrName>
                                        </p:attrNameLst>
                                      </p:cBhvr>
                                      <p:to>
                                        <p:strVal val="visible"/>
                                      </p:to>
                                    </p:set>
                                    <p:animEffect transition="in" filter="fade">
                                      <p:cBhvr>
                                        <p:cTn id="20" dur="1000"/>
                                        <p:tgtEl>
                                          <p:spTgt spid="1033"/>
                                        </p:tgtEl>
                                      </p:cBhvr>
                                    </p:animEffect>
                                    <p:anim calcmode="lin" valueType="num">
                                      <p:cBhvr>
                                        <p:cTn id="21" dur="1000" fill="hold"/>
                                        <p:tgtEl>
                                          <p:spTgt spid="1033"/>
                                        </p:tgtEl>
                                        <p:attrNameLst>
                                          <p:attrName>ppt_x</p:attrName>
                                        </p:attrNameLst>
                                      </p:cBhvr>
                                      <p:tavLst>
                                        <p:tav tm="0">
                                          <p:val>
                                            <p:strVal val="#ppt_x"/>
                                          </p:val>
                                        </p:tav>
                                        <p:tav tm="100000">
                                          <p:val>
                                            <p:strVal val="#ppt_x"/>
                                          </p:val>
                                        </p:tav>
                                      </p:tavLst>
                                    </p:anim>
                                    <p:anim calcmode="lin" valueType="num">
                                      <p:cBhvr>
                                        <p:cTn id="22" dur="1000" fill="hold"/>
                                        <p:tgtEl>
                                          <p:spTgt spid="103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1000"/>
                                        <p:tgtEl>
                                          <p:spTgt spid="1034"/>
                                        </p:tgtEl>
                                      </p:cBhvr>
                                    </p:animEffect>
                                    <p:anim calcmode="lin" valueType="num">
                                      <p:cBhvr>
                                        <p:cTn id="26" dur="1000" fill="hold"/>
                                        <p:tgtEl>
                                          <p:spTgt spid="1034"/>
                                        </p:tgtEl>
                                        <p:attrNameLst>
                                          <p:attrName>ppt_x</p:attrName>
                                        </p:attrNameLst>
                                      </p:cBhvr>
                                      <p:tavLst>
                                        <p:tav tm="0">
                                          <p:val>
                                            <p:strVal val="#ppt_x"/>
                                          </p:val>
                                        </p:tav>
                                        <p:tav tm="100000">
                                          <p:val>
                                            <p:strVal val="#ppt_x"/>
                                          </p:val>
                                        </p:tav>
                                      </p:tavLst>
                                    </p:anim>
                                    <p:anim calcmode="lin" valueType="num">
                                      <p:cBhvr>
                                        <p:cTn id="27" dur="1000" fill="hold"/>
                                        <p:tgtEl>
                                          <p:spTgt spid="103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1035"/>
                                        </p:tgtEl>
                                        <p:attrNameLst>
                                          <p:attrName>style.visibility</p:attrName>
                                        </p:attrNameLst>
                                      </p:cBhvr>
                                      <p:to>
                                        <p:strVal val="visible"/>
                                      </p:to>
                                    </p:set>
                                    <p:animEffect transition="in" filter="fade">
                                      <p:cBhvr>
                                        <p:cTn id="30" dur="1000"/>
                                        <p:tgtEl>
                                          <p:spTgt spid="1035"/>
                                        </p:tgtEl>
                                      </p:cBhvr>
                                    </p:animEffect>
                                    <p:anim calcmode="lin" valueType="num">
                                      <p:cBhvr>
                                        <p:cTn id="31" dur="1000" fill="hold"/>
                                        <p:tgtEl>
                                          <p:spTgt spid="1035"/>
                                        </p:tgtEl>
                                        <p:attrNameLst>
                                          <p:attrName>ppt_x</p:attrName>
                                        </p:attrNameLst>
                                      </p:cBhvr>
                                      <p:tavLst>
                                        <p:tav tm="0">
                                          <p:val>
                                            <p:strVal val="#ppt_x"/>
                                          </p:val>
                                        </p:tav>
                                        <p:tav tm="100000">
                                          <p:val>
                                            <p:strVal val="#ppt_x"/>
                                          </p:val>
                                        </p:tav>
                                      </p:tavLst>
                                    </p:anim>
                                    <p:anim calcmode="lin" valueType="num">
                                      <p:cBhvr>
                                        <p:cTn id="32" dur="1000" fill="hold"/>
                                        <p:tgtEl>
                                          <p:spTgt spid="10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0"/>
                                        </p:tgtEl>
                                        <p:attrNameLst>
                                          <p:attrName>style.visibility</p:attrName>
                                        </p:attrNameLst>
                                      </p:cBhvr>
                                      <p:to>
                                        <p:strVal val="visible"/>
                                      </p:to>
                                    </p:set>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3" name="Picture 11" descr="C:\Users\extre\OneDrive\Documents\GitHub\mgp-mgp-group-14\Art Assets\Concept Art\Health Display Idea\Shield 0 out of 3 h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3907" y="4952855"/>
            <a:ext cx="1788948" cy="1788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E2D705-D5C3-4C74-A24E-2CAFC9876DB2}"/>
              </a:ext>
            </a:extLst>
          </p:cNvPr>
          <p:cNvSpPr>
            <a:spLocks noGrp="1"/>
          </p:cNvSpPr>
          <p:nvPr>
            <p:ph type="title"/>
          </p:nvPr>
        </p:nvSpPr>
        <p:spPr/>
        <p:txBody>
          <a:bodyPr/>
          <a:lstStyle/>
          <a:p>
            <a:r>
              <a:rPr lang="en-GB" dirty="0"/>
              <a:t>Current state of the art:</a:t>
            </a:r>
          </a:p>
        </p:txBody>
      </p:sp>
      <p:sp>
        <p:nvSpPr>
          <p:cNvPr id="8" name="TextBox 7">
            <a:extLst>
              <a:ext uri="{FF2B5EF4-FFF2-40B4-BE49-F238E27FC236}">
                <a16:creationId xmlns:a16="http://schemas.microsoft.com/office/drawing/2014/main" id="{5F176211-7AF7-4E92-98D8-E07500765066}"/>
              </a:ext>
            </a:extLst>
          </p:cNvPr>
          <p:cNvSpPr txBox="1"/>
          <p:nvPr/>
        </p:nvSpPr>
        <p:spPr>
          <a:xfrm>
            <a:off x="10610850" y="138393"/>
            <a:ext cx="342900" cy="923330"/>
          </a:xfrm>
          <a:prstGeom prst="rect">
            <a:avLst/>
          </a:prstGeom>
          <a:noFill/>
        </p:spPr>
        <p:txBody>
          <a:bodyPr wrap="square" rtlCol="0">
            <a:spAutoFit/>
          </a:bodyPr>
          <a:lstStyle/>
          <a:p>
            <a:r>
              <a:rPr lang="en-GB" dirty="0"/>
              <a:t>M&amp;T</a:t>
            </a:r>
          </a:p>
        </p:txBody>
      </p:sp>
      <p:pic>
        <p:nvPicPr>
          <p:cNvPr id="3075" name="Picture 3" descr="C:\Users\extre\OneDrive\Documents\GitHub\mgp-mgp-group-14\Art Assets\Concept Art\Prototype Assets\Battlefield Art Prot 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628" y="1061723"/>
            <a:ext cx="4744997" cy="269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extre\OneDrive\Documents\GitHub\mgp-mgp-group-14\Art Assets\Concept Art\Prototype Assets\Button 1 Pr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4767" y="906462"/>
            <a:ext cx="4833992" cy="341788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extre\OneDrive\Documents\GitHub\mgp-mgp-group-14\Art Assets\Concept Art\Prototype Assets\Button 2 P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3938" y="1061723"/>
            <a:ext cx="4045131" cy="286012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extre\OneDrive\Documents\GitHub\mgp-mgp-group-14\Art Assets\Concept Art\Prototype Assets\P1 Victor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9012" y="1091034"/>
            <a:ext cx="4003675" cy="283081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extre\OneDrive\Documents\GitHub\mgp-mgp-group-14\Art Assets\Concept Art\Prototype Assets\Attack Button Pro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719356" y="-262649"/>
            <a:ext cx="830783" cy="2648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extre\OneDrive\Documents\GitHub\mgp-mgp-group-14\Art Assets\Concept Art\Health Display Idea\Shield 3 out of 3 h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43791" y="4952855"/>
            <a:ext cx="1797742" cy="1797742"/>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Users\extre\OneDrive\Documents\GitHub\mgp-mgp-group-14\Art Assets\Concept Art\Health Display Idea\Shield 2 out of 3 hp.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46049" y="4952855"/>
            <a:ext cx="1797742" cy="179774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Users\extre\OneDrive\Documents\GitHub\mgp-mgp-group-14\Art Assets\Concept Art\Health Display Idea\Shield 1 out of 3 hp.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57101" y="4952855"/>
            <a:ext cx="1788948" cy="1788948"/>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631A7050-10F3-4ED1-991E-B2AA17989DB6}"/>
              </a:ext>
            </a:extLst>
          </p:cNvPr>
          <p:cNvSpPr>
            <a:spLocks noGrp="1"/>
          </p:cNvSpPr>
          <p:nvPr>
            <p:ph idx="1"/>
          </p:nvPr>
        </p:nvSpPr>
        <p:spPr>
          <a:xfrm>
            <a:off x="5713369" y="4195628"/>
            <a:ext cx="6240506" cy="757227"/>
          </a:xfrm>
        </p:spPr>
        <p:txBody>
          <a:bodyPr>
            <a:normAutofit/>
          </a:bodyPr>
          <a:lstStyle/>
          <a:p>
            <a:pPr marL="0" indent="0">
              <a:buNone/>
            </a:pPr>
            <a:r>
              <a:rPr lang="en-GB" sz="3200" dirty="0"/>
              <a:t>Health Display Iterations</a:t>
            </a:r>
          </a:p>
        </p:txBody>
      </p:sp>
      <p:pic>
        <p:nvPicPr>
          <p:cNvPr id="3084" name="Picture 12" descr="C:\Users\extre\OneDrive\Documents\GitHub\mgp-mgp-group-14\Art Assets\Concept Art\Prototype Assets\Player 2 Flipbook\Player 2 Vikin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199" y="2206753"/>
            <a:ext cx="4162425" cy="588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3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nodeType="withEffect">
                                  <p:stCondLst>
                                    <p:cond delay="2000"/>
                                  </p:stCondLst>
                                  <p:childTnLst>
                                    <p:set>
                                      <p:cBhvr>
                                        <p:cTn id="14" dur="1" fill="hold">
                                          <p:stCondLst>
                                            <p:cond delay="0"/>
                                          </p:stCondLst>
                                        </p:cTn>
                                        <p:tgtEl>
                                          <p:spTgt spid="3078"/>
                                        </p:tgtEl>
                                        <p:attrNameLst>
                                          <p:attrName>style.visibility</p:attrName>
                                        </p:attrNameLst>
                                      </p:cBhvr>
                                      <p:to>
                                        <p:strVal val="visible"/>
                                      </p:to>
                                    </p:set>
                                    <p:animEffect transition="in" filter="fade">
                                      <p:cBhvr>
                                        <p:cTn id="15" dur="500"/>
                                        <p:tgtEl>
                                          <p:spTgt spid="3078"/>
                                        </p:tgtEl>
                                      </p:cBhvr>
                                    </p:animEffect>
                                  </p:childTnLst>
                                </p:cTn>
                              </p:par>
                              <p:par>
                                <p:cTn id="16" presetID="10" presetClass="entr" presetSubtype="0" fill="hold" nodeType="withEffect">
                                  <p:stCondLst>
                                    <p:cond delay="1250"/>
                                  </p:stCondLst>
                                  <p:childTnLst>
                                    <p:set>
                                      <p:cBhvr>
                                        <p:cTn id="17" dur="1" fill="hold">
                                          <p:stCondLst>
                                            <p:cond delay="0"/>
                                          </p:stCondLst>
                                        </p:cTn>
                                        <p:tgtEl>
                                          <p:spTgt spid="3077"/>
                                        </p:tgtEl>
                                        <p:attrNameLst>
                                          <p:attrName>style.visibility</p:attrName>
                                        </p:attrNameLst>
                                      </p:cBhvr>
                                      <p:to>
                                        <p:strVal val="visible"/>
                                      </p:to>
                                    </p:set>
                                    <p:animEffect transition="in" filter="fade">
                                      <p:cBhvr>
                                        <p:cTn id="18" dur="500"/>
                                        <p:tgtEl>
                                          <p:spTgt spid="3077"/>
                                        </p:tgtEl>
                                      </p:cBhvr>
                                    </p:animEffect>
                                  </p:childTnLst>
                                </p:cTn>
                              </p:par>
                              <p:par>
                                <p:cTn id="19" presetID="10" presetClass="entr" presetSubtype="0" fill="hold" nodeType="withEffect">
                                  <p:stCondLst>
                                    <p:cond delay="3000"/>
                                  </p:stCondLst>
                                  <p:childTnLst>
                                    <p:set>
                                      <p:cBhvr>
                                        <p:cTn id="20" dur="1" fill="hold">
                                          <p:stCondLst>
                                            <p:cond delay="0"/>
                                          </p:stCondLst>
                                        </p:cTn>
                                        <p:tgtEl>
                                          <p:spTgt spid="3079"/>
                                        </p:tgtEl>
                                        <p:attrNameLst>
                                          <p:attrName>style.visibility</p:attrName>
                                        </p:attrNameLst>
                                      </p:cBhvr>
                                      <p:to>
                                        <p:strVal val="visible"/>
                                      </p:to>
                                    </p:set>
                                    <p:animEffect transition="in" filter="fade">
                                      <p:cBhvr>
                                        <p:cTn id="21" dur="500"/>
                                        <p:tgtEl>
                                          <p:spTgt spid="307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084"/>
                                        </p:tgtEl>
                                        <p:attrNameLst>
                                          <p:attrName>style.visibility</p:attrName>
                                        </p:attrNameLst>
                                      </p:cBhvr>
                                      <p:to>
                                        <p:strVal val="visible"/>
                                      </p:to>
                                    </p:set>
                                    <p:animEffect transition="in" filter="barn(inVertical)">
                                      <p:cBhvr>
                                        <p:cTn id="26" dur="500"/>
                                        <p:tgtEl>
                                          <p:spTgt spid="308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down)">
                                      <p:cBhvr>
                                        <p:cTn id="31" dur="500"/>
                                        <p:tgtEl>
                                          <p:spTgt spid="20">
                                            <p:txEl>
                                              <p:pRg st="0" end="0"/>
                                            </p:txEl>
                                          </p:spTgt>
                                        </p:tgtEl>
                                      </p:cBhvr>
                                    </p:animEffect>
                                  </p:childTnLst>
                                </p:cTn>
                              </p:par>
                              <p:par>
                                <p:cTn id="32" presetID="22" presetClass="entr" presetSubtype="4" fill="hold" nodeType="withEffect">
                                  <p:stCondLst>
                                    <p:cond delay="4000"/>
                                  </p:stCondLst>
                                  <p:childTnLst>
                                    <p:set>
                                      <p:cBhvr>
                                        <p:cTn id="33" dur="1" fill="hold">
                                          <p:stCondLst>
                                            <p:cond delay="0"/>
                                          </p:stCondLst>
                                        </p:cTn>
                                        <p:tgtEl>
                                          <p:spTgt spid="3083"/>
                                        </p:tgtEl>
                                        <p:attrNameLst>
                                          <p:attrName>style.visibility</p:attrName>
                                        </p:attrNameLst>
                                      </p:cBhvr>
                                      <p:to>
                                        <p:strVal val="visible"/>
                                      </p:to>
                                    </p:set>
                                    <p:animEffect transition="in" filter="wipe(down)">
                                      <p:cBhvr>
                                        <p:cTn id="34" dur="500"/>
                                        <p:tgtEl>
                                          <p:spTgt spid="3083"/>
                                        </p:tgtEl>
                                      </p:cBhvr>
                                    </p:animEffect>
                                  </p:childTnLst>
                                </p:cTn>
                              </p:par>
                              <p:par>
                                <p:cTn id="35" presetID="22" presetClass="entr" presetSubtype="4" fill="hold" nodeType="withEffect">
                                  <p:stCondLst>
                                    <p:cond delay="3000"/>
                                  </p:stCondLst>
                                  <p:childTnLst>
                                    <p:set>
                                      <p:cBhvr>
                                        <p:cTn id="36" dur="1" fill="hold">
                                          <p:stCondLst>
                                            <p:cond delay="0"/>
                                          </p:stCondLst>
                                        </p:cTn>
                                        <p:tgtEl>
                                          <p:spTgt spid="3082"/>
                                        </p:tgtEl>
                                        <p:attrNameLst>
                                          <p:attrName>style.visibility</p:attrName>
                                        </p:attrNameLst>
                                      </p:cBhvr>
                                      <p:to>
                                        <p:strVal val="visible"/>
                                      </p:to>
                                    </p:set>
                                    <p:animEffect transition="in" filter="wipe(down)">
                                      <p:cBhvr>
                                        <p:cTn id="37" dur="500"/>
                                        <p:tgtEl>
                                          <p:spTgt spid="3082"/>
                                        </p:tgtEl>
                                      </p:cBhvr>
                                    </p:animEffect>
                                  </p:childTnLst>
                                </p:cTn>
                              </p:par>
                              <p:par>
                                <p:cTn id="38" presetID="22" presetClass="entr" presetSubtype="4" fill="hold" nodeType="withEffect">
                                  <p:stCondLst>
                                    <p:cond delay="2000"/>
                                  </p:stCondLst>
                                  <p:childTnLst>
                                    <p:set>
                                      <p:cBhvr>
                                        <p:cTn id="39" dur="1" fill="hold">
                                          <p:stCondLst>
                                            <p:cond delay="0"/>
                                          </p:stCondLst>
                                        </p:cTn>
                                        <p:tgtEl>
                                          <p:spTgt spid="3081"/>
                                        </p:tgtEl>
                                        <p:attrNameLst>
                                          <p:attrName>style.visibility</p:attrName>
                                        </p:attrNameLst>
                                      </p:cBhvr>
                                      <p:to>
                                        <p:strVal val="visible"/>
                                      </p:to>
                                    </p:set>
                                    <p:animEffect transition="in" filter="wipe(down)">
                                      <p:cBhvr>
                                        <p:cTn id="40" dur="500"/>
                                        <p:tgtEl>
                                          <p:spTgt spid="3081"/>
                                        </p:tgtEl>
                                      </p:cBhvr>
                                    </p:animEffect>
                                  </p:childTnLst>
                                </p:cTn>
                              </p:par>
                              <p:par>
                                <p:cTn id="41" presetID="22" presetClass="entr" presetSubtype="4" fill="hold" nodeType="withEffect">
                                  <p:stCondLst>
                                    <p:cond delay="1000"/>
                                  </p:stCondLst>
                                  <p:childTnLst>
                                    <p:set>
                                      <p:cBhvr>
                                        <p:cTn id="42" dur="1" fill="hold">
                                          <p:stCondLst>
                                            <p:cond delay="0"/>
                                          </p:stCondLst>
                                        </p:cTn>
                                        <p:tgtEl>
                                          <p:spTgt spid="3080"/>
                                        </p:tgtEl>
                                        <p:attrNameLst>
                                          <p:attrName>style.visibility</p:attrName>
                                        </p:attrNameLst>
                                      </p:cBhvr>
                                      <p:to>
                                        <p:strVal val="visible"/>
                                      </p:to>
                                    </p:set>
                                    <p:animEffect transition="in" filter="wipe(down)">
                                      <p:cBhvr>
                                        <p:cTn id="43"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9554-1741-4629-B62D-1C02996DE221}"/>
              </a:ext>
            </a:extLst>
          </p:cNvPr>
          <p:cNvSpPr>
            <a:spLocks noGrp="1"/>
          </p:cNvSpPr>
          <p:nvPr>
            <p:ph type="title"/>
          </p:nvPr>
        </p:nvSpPr>
        <p:spPr/>
        <p:txBody>
          <a:bodyPr/>
          <a:lstStyle/>
          <a:p>
            <a:r>
              <a:rPr lang="en-GB" dirty="0"/>
              <a:t>The following week</a:t>
            </a:r>
          </a:p>
        </p:txBody>
      </p:sp>
      <p:sp>
        <p:nvSpPr>
          <p:cNvPr id="3" name="Content Placeholder 2">
            <a:extLst>
              <a:ext uri="{FF2B5EF4-FFF2-40B4-BE49-F238E27FC236}">
                <a16:creationId xmlns:a16="http://schemas.microsoft.com/office/drawing/2014/main" id="{5B90EE24-1240-4B7B-8D92-EA4B79F1A4B4}"/>
              </a:ext>
            </a:extLst>
          </p:cNvPr>
          <p:cNvSpPr>
            <a:spLocks noGrp="1"/>
          </p:cNvSpPr>
          <p:nvPr>
            <p:ph idx="1"/>
          </p:nvPr>
        </p:nvSpPr>
        <p:spPr/>
        <p:txBody>
          <a:bodyPr>
            <a:normAutofit/>
          </a:bodyPr>
          <a:lstStyle/>
          <a:p>
            <a:pPr marL="0" indent="0" algn="ctr">
              <a:buNone/>
            </a:pPr>
            <a:r>
              <a:rPr lang="en-GB" sz="3200" dirty="0"/>
              <a:t>Improve the game based on player feedback</a:t>
            </a:r>
          </a:p>
          <a:p>
            <a:pPr marL="0" indent="0" algn="ctr">
              <a:buNone/>
            </a:pPr>
            <a:endParaRPr lang="en-GB" sz="3200" dirty="0"/>
          </a:p>
          <a:p>
            <a:pPr marL="0" indent="0" algn="ctr">
              <a:buNone/>
            </a:pPr>
            <a:r>
              <a:rPr lang="en-GB" sz="3200" dirty="0"/>
              <a:t>Refine game mechanics</a:t>
            </a:r>
          </a:p>
          <a:p>
            <a:pPr marL="0" indent="0" algn="ctr">
              <a:buNone/>
            </a:pPr>
            <a:r>
              <a:rPr lang="en-GB" sz="3200" dirty="0"/>
              <a:t>Stretch goals:</a:t>
            </a:r>
          </a:p>
          <a:p>
            <a:pPr marL="0" indent="0" algn="ctr">
              <a:buNone/>
            </a:pPr>
            <a:r>
              <a:rPr lang="en-GB" sz="3200" dirty="0"/>
              <a:t>Add the sound effects</a:t>
            </a:r>
          </a:p>
          <a:p>
            <a:pPr marL="0" indent="0" algn="ctr">
              <a:buNone/>
            </a:pPr>
            <a:r>
              <a:rPr lang="en-GB" sz="3200" dirty="0"/>
              <a:t>Add animation</a:t>
            </a:r>
          </a:p>
        </p:txBody>
      </p:sp>
      <p:sp>
        <p:nvSpPr>
          <p:cNvPr id="4" name="TextBox 3">
            <a:extLst>
              <a:ext uri="{FF2B5EF4-FFF2-40B4-BE49-F238E27FC236}">
                <a16:creationId xmlns:a16="http://schemas.microsoft.com/office/drawing/2014/main" id="{800B2F8C-C1FD-4B10-9A2A-8DE613366DEC}"/>
              </a:ext>
            </a:extLst>
          </p:cNvPr>
          <p:cNvSpPr txBox="1"/>
          <p:nvPr/>
        </p:nvSpPr>
        <p:spPr>
          <a:xfrm>
            <a:off x="10610850" y="147917"/>
            <a:ext cx="342900" cy="923330"/>
          </a:xfrm>
          <a:prstGeom prst="rect">
            <a:avLst/>
          </a:prstGeom>
          <a:noFill/>
        </p:spPr>
        <p:txBody>
          <a:bodyPr wrap="square" rtlCol="0">
            <a:spAutoFit/>
          </a:bodyPr>
          <a:lstStyle/>
          <a:p>
            <a:r>
              <a:rPr lang="en-GB" dirty="0"/>
              <a:t>E</a:t>
            </a:r>
          </a:p>
          <a:p>
            <a:r>
              <a:rPr lang="en-GB" dirty="0"/>
              <a:t>&amp;</a:t>
            </a:r>
          </a:p>
          <a:p>
            <a:r>
              <a:rPr lang="en-GB" dirty="0"/>
              <a:t>P</a:t>
            </a:r>
          </a:p>
        </p:txBody>
      </p:sp>
    </p:spTree>
    <p:extLst>
      <p:ext uri="{BB962C8B-B14F-4D97-AF65-F5344CB8AC3E}">
        <p14:creationId xmlns:p14="http://schemas.microsoft.com/office/powerpoint/2010/main" val="85524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678D-9905-45BC-9A2C-59E60D8A203B}"/>
              </a:ext>
            </a:extLst>
          </p:cNvPr>
          <p:cNvSpPr>
            <a:spLocks noGrp="1"/>
          </p:cNvSpPr>
          <p:nvPr>
            <p:ph type="title"/>
          </p:nvPr>
        </p:nvSpPr>
        <p:spPr/>
        <p:txBody>
          <a:bodyPr/>
          <a:lstStyle/>
          <a:p>
            <a:r>
              <a:rPr lang="en-GB" dirty="0"/>
              <a:t>Management</a:t>
            </a:r>
          </a:p>
        </p:txBody>
      </p:sp>
      <p:sp>
        <p:nvSpPr>
          <p:cNvPr id="3" name="Content Placeholder 2">
            <a:extLst>
              <a:ext uri="{FF2B5EF4-FFF2-40B4-BE49-F238E27FC236}">
                <a16:creationId xmlns:a16="http://schemas.microsoft.com/office/drawing/2014/main" id="{8151DF14-5660-489D-B4DC-87D00198BE96}"/>
              </a:ext>
            </a:extLst>
          </p:cNvPr>
          <p:cNvSpPr>
            <a:spLocks noGrp="1"/>
          </p:cNvSpPr>
          <p:nvPr>
            <p:ph idx="1"/>
          </p:nvPr>
        </p:nvSpPr>
        <p:spPr>
          <a:xfrm>
            <a:off x="1103312" y="1428804"/>
            <a:ext cx="8946541" cy="4195481"/>
          </a:xfrm>
        </p:spPr>
        <p:txBody>
          <a:bodyPr/>
          <a:lstStyle/>
          <a:p>
            <a:r>
              <a:rPr lang="en-GB" dirty="0"/>
              <a:t>Emails sent:</a:t>
            </a:r>
          </a:p>
          <a:p>
            <a:pPr lvl="1"/>
            <a:r>
              <a:rPr lang="en-GB" dirty="0"/>
              <a:t>Ethan – 3, Toby – 2, </a:t>
            </a:r>
            <a:r>
              <a:rPr lang="en-GB" dirty="0" err="1"/>
              <a:t>Petrut</a:t>
            </a:r>
            <a:r>
              <a:rPr lang="en-GB" dirty="0"/>
              <a:t> – 1, Mircea – 4</a:t>
            </a:r>
          </a:p>
          <a:p>
            <a:r>
              <a:rPr lang="en-GB" dirty="0"/>
              <a:t>Burn Down chart:</a:t>
            </a:r>
          </a:p>
        </p:txBody>
      </p:sp>
      <p:pic>
        <p:nvPicPr>
          <p:cNvPr id="4" name="Picture 3">
            <a:extLst>
              <a:ext uri="{FF2B5EF4-FFF2-40B4-BE49-F238E27FC236}">
                <a16:creationId xmlns:a16="http://schemas.microsoft.com/office/drawing/2014/main" id="{9D1EE119-AE2E-4576-8C84-CC01780C2E3B}"/>
              </a:ext>
            </a:extLst>
          </p:cNvPr>
          <p:cNvPicPr>
            <a:picLocks noChangeAspect="1"/>
          </p:cNvPicPr>
          <p:nvPr/>
        </p:nvPicPr>
        <p:blipFill>
          <a:blip r:embed="rId2"/>
          <a:stretch>
            <a:fillRect/>
          </a:stretch>
        </p:blipFill>
        <p:spPr>
          <a:xfrm>
            <a:off x="849044" y="2783116"/>
            <a:ext cx="10493912" cy="3905313"/>
          </a:xfrm>
          <a:prstGeom prst="rect">
            <a:avLst/>
          </a:prstGeom>
        </p:spPr>
      </p:pic>
    </p:spTree>
    <p:extLst>
      <p:ext uri="{BB962C8B-B14F-4D97-AF65-F5344CB8AC3E}">
        <p14:creationId xmlns:p14="http://schemas.microsoft.com/office/powerpoint/2010/main" val="2398099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F416-5594-4C07-ADDF-FE02BFFE75D1}"/>
              </a:ext>
            </a:extLst>
          </p:cNvPr>
          <p:cNvSpPr>
            <a:spLocks noGrp="1"/>
          </p:cNvSpPr>
          <p:nvPr>
            <p:ph type="title"/>
          </p:nvPr>
        </p:nvSpPr>
        <p:spPr>
          <a:xfrm>
            <a:off x="1393638" y="2728735"/>
            <a:ext cx="9404723" cy="1400530"/>
          </a:xfrm>
        </p:spPr>
        <p:txBody>
          <a:bodyPr/>
          <a:lstStyle/>
          <a:p>
            <a:pPr algn="ctr"/>
            <a:r>
              <a:rPr lang="en-GB" dirty="0"/>
              <a:t>Any Questions?</a:t>
            </a:r>
          </a:p>
        </p:txBody>
      </p:sp>
    </p:spTree>
    <p:extLst>
      <p:ext uri="{BB962C8B-B14F-4D97-AF65-F5344CB8AC3E}">
        <p14:creationId xmlns:p14="http://schemas.microsoft.com/office/powerpoint/2010/main" val="420703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9E9F-BD9C-40B1-9490-41C21A7839D0}"/>
              </a:ext>
            </a:extLst>
          </p:cNvPr>
          <p:cNvSpPr>
            <a:spLocks noGrp="1"/>
          </p:cNvSpPr>
          <p:nvPr>
            <p:ph type="title"/>
          </p:nvPr>
        </p:nvSpPr>
        <p:spPr/>
        <p:txBody>
          <a:bodyPr/>
          <a:lstStyle/>
          <a:p>
            <a:r>
              <a:rPr lang="en-GB" dirty="0"/>
              <a:t>How the game fits the brief</a:t>
            </a:r>
          </a:p>
        </p:txBody>
      </p:sp>
      <p:sp>
        <p:nvSpPr>
          <p:cNvPr id="3" name="Content Placeholder 2">
            <a:extLst>
              <a:ext uri="{FF2B5EF4-FFF2-40B4-BE49-F238E27FC236}">
                <a16:creationId xmlns:a16="http://schemas.microsoft.com/office/drawing/2014/main" id="{35BCE0E4-12ED-4056-BB4E-B3485D3E505F}"/>
              </a:ext>
            </a:extLst>
          </p:cNvPr>
          <p:cNvSpPr>
            <a:spLocks noGrp="1"/>
          </p:cNvSpPr>
          <p:nvPr>
            <p:ph idx="1"/>
          </p:nvPr>
        </p:nvSpPr>
        <p:spPr/>
        <p:txBody>
          <a:bodyPr>
            <a:normAutofit/>
          </a:bodyPr>
          <a:lstStyle/>
          <a:p>
            <a:r>
              <a:rPr lang="en-GB" sz="3200" dirty="0"/>
              <a:t>Symmetrical 2D </a:t>
            </a:r>
          </a:p>
          <a:p>
            <a:r>
              <a:rPr lang="en-GB" sz="3200" dirty="0"/>
              <a:t>turn based multiplayer game </a:t>
            </a:r>
          </a:p>
          <a:p>
            <a:r>
              <a:rPr lang="en-GB" sz="3200" dirty="0"/>
              <a:t>played on a single mobile device </a:t>
            </a:r>
          </a:p>
          <a:p>
            <a:r>
              <a:rPr lang="en-GB" sz="3200" dirty="0"/>
              <a:t>controlled by tapping</a:t>
            </a:r>
          </a:p>
        </p:txBody>
      </p:sp>
      <p:sp>
        <p:nvSpPr>
          <p:cNvPr id="4" name="TextBox 3">
            <a:extLst>
              <a:ext uri="{FF2B5EF4-FFF2-40B4-BE49-F238E27FC236}">
                <a16:creationId xmlns:a16="http://schemas.microsoft.com/office/drawing/2014/main" id="{8932EE29-F110-4E89-92B3-FCDFBAEA9BB0}"/>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pic>
        <p:nvPicPr>
          <p:cNvPr id="5" name="Picture 4">
            <a:extLst>
              <a:ext uri="{FF2B5EF4-FFF2-40B4-BE49-F238E27FC236}">
                <a16:creationId xmlns:a16="http://schemas.microsoft.com/office/drawing/2014/main" id="{F9899E16-4A54-4C6D-B25D-E8F242DB1F6A}"/>
              </a:ext>
            </a:extLst>
          </p:cNvPr>
          <p:cNvPicPr>
            <a:picLocks noChangeAspect="1"/>
          </p:cNvPicPr>
          <p:nvPr/>
        </p:nvPicPr>
        <p:blipFill>
          <a:blip r:embed="rId3"/>
          <a:stretch>
            <a:fillRect/>
          </a:stretch>
        </p:blipFill>
        <p:spPr>
          <a:xfrm>
            <a:off x="6821714" y="3837048"/>
            <a:ext cx="5370286" cy="3019561"/>
          </a:xfrm>
          <a:prstGeom prst="rect">
            <a:avLst/>
          </a:prstGeom>
        </p:spPr>
      </p:pic>
    </p:spTree>
    <p:extLst>
      <p:ext uri="{BB962C8B-B14F-4D97-AF65-F5344CB8AC3E}">
        <p14:creationId xmlns:p14="http://schemas.microsoft.com/office/powerpoint/2010/main" val="222504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6346-C40E-4C1F-B1A9-12597FACBFC3}"/>
              </a:ext>
            </a:extLst>
          </p:cNvPr>
          <p:cNvSpPr>
            <a:spLocks noGrp="1"/>
          </p:cNvSpPr>
          <p:nvPr>
            <p:ph type="title"/>
          </p:nvPr>
        </p:nvSpPr>
        <p:spPr>
          <a:xfrm>
            <a:off x="648930" y="629266"/>
            <a:ext cx="9252154" cy="1223983"/>
          </a:xfrm>
        </p:spPr>
        <p:txBody>
          <a:bodyPr>
            <a:normAutofit/>
          </a:bodyPr>
          <a:lstStyle/>
          <a:p>
            <a:r>
              <a:rPr lang="en-GB" dirty="0"/>
              <a:t>Target audience</a:t>
            </a:r>
          </a:p>
        </p:txBody>
      </p:sp>
      <p:sp>
        <p:nvSpPr>
          <p:cNvPr id="3" name="Content Placeholder 2">
            <a:extLst>
              <a:ext uri="{FF2B5EF4-FFF2-40B4-BE49-F238E27FC236}">
                <a16:creationId xmlns:a16="http://schemas.microsoft.com/office/drawing/2014/main" id="{7D515C41-FF5C-4B11-AD41-549AB474B57B}"/>
              </a:ext>
            </a:extLst>
          </p:cNvPr>
          <p:cNvSpPr>
            <a:spLocks noGrp="1"/>
          </p:cNvSpPr>
          <p:nvPr>
            <p:ph idx="1"/>
          </p:nvPr>
        </p:nvSpPr>
        <p:spPr>
          <a:xfrm>
            <a:off x="1103311" y="2052214"/>
            <a:ext cx="4338409" cy="4196185"/>
          </a:xfrm>
        </p:spPr>
        <p:txBody>
          <a:bodyPr>
            <a:normAutofit/>
          </a:bodyPr>
          <a:lstStyle/>
          <a:p>
            <a:r>
              <a:rPr lang="en-GB" sz="3000" dirty="0"/>
              <a:t>Core audience</a:t>
            </a:r>
          </a:p>
          <a:p>
            <a:pPr lvl="1"/>
            <a:r>
              <a:rPr lang="en-GB" sz="3000" dirty="0"/>
              <a:t>Casual mobile gamers</a:t>
            </a:r>
          </a:p>
          <a:p>
            <a:pPr lvl="1"/>
            <a:r>
              <a:rPr lang="en-GB" sz="3000" dirty="0"/>
              <a:t>Ages between </a:t>
            </a:r>
          </a:p>
          <a:p>
            <a:pPr lvl="2"/>
            <a:r>
              <a:rPr lang="en-GB" sz="2800" dirty="0"/>
              <a:t>14 - 35</a:t>
            </a:r>
          </a:p>
          <a:p>
            <a:pPr lvl="1"/>
            <a:r>
              <a:rPr lang="en-GB" sz="3000" dirty="0"/>
              <a:t>Male</a:t>
            </a:r>
          </a:p>
        </p:txBody>
      </p:sp>
      <p:sp>
        <p:nvSpPr>
          <p:cNvPr id="6" name="TextBox 5">
            <a:extLst>
              <a:ext uri="{FF2B5EF4-FFF2-40B4-BE49-F238E27FC236}">
                <a16:creationId xmlns:a16="http://schemas.microsoft.com/office/drawing/2014/main" id="{B06531AE-598C-44AE-B6E8-136B853BC0DB}"/>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pic>
        <p:nvPicPr>
          <p:cNvPr id="7" name="Picture 6">
            <a:extLst>
              <a:ext uri="{FF2B5EF4-FFF2-40B4-BE49-F238E27FC236}">
                <a16:creationId xmlns:a16="http://schemas.microsoft.com/office/drawing/2014/main" id="{412FC83C-F240-427D-948A-5EB479F932E9}"/>
              </a:ext>
            </a:extLst>
          </p:cNvPr>
          <p:cNvPicPr>
            <a:picLocks noChangeAspect="1"/>
          </p:cNvPicPr>
          <p:nvPr/>
        </p:nvPicPr>
        <p:blipFill>
          <a:blip r:embed="rId4"/>
          <a:stretch>
            <a:fillRect/>
          </a:stretch>
        </p:blipFill>
        <p:spPr>
          <a:xfrm>
            <a:off x="5441720" y="2052214"/>
            <a:ext cx="6596027" cy="3879066"/>
          </a:xfrm>
          <a:prstGeom prst="rect">
            <a:avLst/>
          </a:prstGeom>
        </p:spPr>
      </p:pic>
    </p:spTree>
    <p:extLst>
      <p:ext uri="{BB962C8B-B14F-4D97-AF65-F5344CB8AC3E}">
        <p14:creationId xmlns:p14="http://schemas.microsoft.com/office/powerpoint/2010/main" val="238256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B896-5A1A-478D-B140-36340D72D55E}"/>
              </a:ext>
            </a:extLst>
          </p:cNvPr>
          <p:cNvSpPr>
            <a:spLocks noGrp="1"/>
          </p:cNvSpPr>
          <p:nvPr>
            <p:ph type="title"/>
          </p:nvPr>
        </p:nvSpPr>
        <p:spPr/>
        <p:txBody>
          <a:bodyPr/>
          <a:lstStyle/>
          <a:p>
            <a:r>
              <a:rPr lang="en-GB" dirty="0"/>
              <a:t>How we iterated based on feedback</a:t>
            </a:r>
          </a:p>
        </p:txBody>
      </p:sp>
      <p:sp>
        <p:nvSpPr>
          <p:cNvPr id="3" name="Content Placeholder 2">
            <a:extLst>
              <a:ext uri="{FF2B5EF4-FFF2-40B4-BE49-F238E27FC236}">
                <a16:creationId xmlns:a16="http://schemas.microsoft.com/office/drawing/2014/main" id="{AAC03F2F-D79A-4EAF-B782-11007EF63E42}"/>
              </a:ext>
            </a:extLst>
          </p:cNvPr>
          <p:cNvSpPr>
            <a:spLocks noGrp="1"/>
          </p:cNvSpPr>
          <p:nvPr>
            <p:ph idx="1"/>
          </p:nvPr>
        </p:nvSpPr>
        <p:spPr/>
        <p:txBody>
          <a:bodyPr>
            <a:normAutofit/>
          </a:bodyPr>
          <a:lstStyle/>
          <a:p>
            <a:pPr marL="0" indent="0" algn="ctr">
              <a:buNone/>
            </a:pPr>
            <a:endParaRPr lang="en-GB" sz="3200" dirty="0"/>
          </a:p>
          <a:p>
            <a:pPr marL="0" indent="0" algn="ctr">
              <a:buNone/>
            </a:pPr>
            <a:r>
              <a:rPr lang="en-GB" sz="3200" dirty="0"/>
              <a:t>We now have a theme and artwork to go along with it</a:t>
            </a:r>
          </a:p>
          <a:p>
            <a:pPr algn="ctr"/>
            <a:endParaRPr lang="en-GB" sz="3200" dirty="0"/>
          </a:p>
          <a:p>
            <a:pPr marL="0" indent="0" algn="ctr">
              <a:buNone/>
            </a:pPr>
            <a:r>
              <a:rPr lang="en-GB" sz="3200" dirty="0"/>
              <a:t>Changed our idea</a:t>
            </a:r>
          </a:p>
        </p:txBody>
      </p:sp>
      <p:sp>
        <p:nvSpPr>
          <p:cNvPr id="5" name="TextBox 4">
            <a:extLst>
              <a:ext uri="{FF2B5EF4-FFF2-40B4-BE49-F238E27FC236}">
                <a16:creationId xmlns:a16="http://schemas.microsoft.com/office/drawing/2014/main" id="{946F07AE-23AD-4F2F-83E9-97DC0589D5A1}"/>
              </a:ext>
            </a:extLst>
          </p:cNvPr>
          <p:cNvSpPr txBox="1"/>
          <p:nvPr/>
        </p:nvSpPr>
        <p:spPr>
          <a:xfrm>
            <a:off x="10610850" y="452718"/>
            <a:ext cx="342900" cy="369332"/>
          </a:xfrm>
          <a:prstGeom prst="rect">
            <a:avLst/>
          </a:prstGeom>
          <a:noFill/>
        </p:spPr>
        <p:txBody>
          <a:bodyPr wrap="square" rtlCol="0">
            <a:spAutoFit/>
          </a:bodyPr>
          <a:lstStyle/>
          <a:p>
            <a:r>
              <a:rPr lang="en-GB" dirty="0"/>
              <a:t>M</a:t>
            </a:r>
          </a:p>
        </p:txBody>
      </p:sp>
    </p:spTree>
    <p:extLst>
      <p:ext uri="{BB962C8B-B14F-4D97-AF65-F5344CB8AC3E}">
        <p14:creationId xmlns:p14="http://schemas.microsoft.com/office/powerpoint/2010/main" val="3791979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A943-83D0-4753-AA1C-4A6833FF9B39}"/>
              </a:ext>
            </a:extLst>
          </p:cNvPr>
          <p:cNvSpPr>
            <a:spLocks noGrp="1"/>
          </p:cNvSpPr>
          <p:nvPr>
            <p:ph type="title"/>
          </p:nvPr>
        </p:nvSpPr>
        <p:spPr/>
        <p:txBody>
          <a:bodyPr/>
          <a:lstStyle/>
          <a:p>
            <a:r>
              <a:rPr lang="en-GB" dirty="0"/>
              <a:t>The player experience &amp; emotions</a:t>
            </a:r>
          </a:p>
        </p:txBody>
      </p:sp>
      <p:sp>
        <p:nvSpPr>
          <p:cNvPr id="3" name="Content Placeholder 2">
            <a:extLst>
              <a:ext uri="{FF2B5EF4-FFF2-40B4-BE49-F238E27FC236}">
                <a16:creationId xmlns:a16="http://schemas.microsoft.com/office/drawing/2014/main" id="{5E33382E-A521-4D39-8DD5-E2DC47E4FE22}"/>
              </a:ext>
            </a:extLst>
          </p:cNvPr>
          <p:cNvSpPr>
            <a:spLocks noGrp="1"/>
          </p:cNvSpPr>
          <p:nvPr>
            <p:ph idx="1"/>
          </p:nvPr>
        </p:nvSpPr>
        <p:spPr/>
        <p:txBody>
          <a:bodyPr>
            <a:normAutofit/>
          </a:bodyPr>
          <a:lstStyle/>
          <a:p>
            <a:r>
              <a:rPr lang="en-GB" sz="3000" dirty="0"/>
              <a:t>Desired emotions: </a:t>
            </a:r>
          </a:p>
          <a:p>
            <a:r>
              <a:rPr lang="en-GB" sz="3000" dirty="0"/>
              <a:t>Joy, Fear.</a:t>
            </a:r>
          </a:p>
          <a:p>
            <a:r>
              <a:rPr lang="en-GB" sz="3000" dirty="0"/>
              <a:t>Relief, Nervousness.</a:t>
            </a:r>
          </a:p>
          <a:p>
            <a:endParaRPr lang="en-GB" sz="3000" dirty="0"/>
          </a:p>
          <a:p>
            <a:r>
              <a:rPr lang="en-GB" sz="3000" dirty="0"/>
              <a:t>We aim for:</a:t>
            </a:r>
          </a:p>
          <a:p>
            <a:r>
              <a:rPr lang="en-GB" sz="3000" dirty="0"/>
              <a:t> People Fun.</a:t>
            </a:r>
          </a:p>
          <a:p>
            <a:r>
              <a:rPr lang="en-GB" sz="3000" dirty="0"/>
              <a:t> Hard Fun.</a:t>
            </a:r>
          </a:p>
        </p:txBody>
      </p:sp>
      <p:sp>
        <p:nvSpPr>
          <p:cNvPr id="4" name="TextBox 3">
            <a:extLst>
              <a:ext uri="{FF2B5EF4-FFF2-40B4-BE49-F238E27FC236}">
                <a16:creationId xmlns:a16="http://schemas.microsoft.com/office/drawing/2014/main" id="{DDFE9877-5324-4066-8155-BB7140AE1EB4}"/>
              </a:ext>
            </a:extLst>
          </p:cNvPr>
          <p:cNvSpPr txBox="1"/>
          <p:nvPr/>
        </p:nvSpPr>
        <p:spPr>
          <a:xfrm>
            <a:off x="10610850" y="452718"/>
            <a:ext cx="342900" cy="369332"/>
          </a:xfrm>
          <a:prstGeom prst="rect">
            <a:avLst/>
          </a:prstGeom>
          <a:noFill/>
        </p:spPr>
        <p:txBody>
          <a:bodyPr wrap="square" rtlCol="0">
            <a:spAutoFit/>
          </a:bodyPr>
          <a:lstStyle/>
          <a:p>
            <a:r>
              <a:rPr lang="en-GB" dirty="0"/>
              <a:t>M</a:t>
            </a:r>
          </a:p>
        </p:txBody>
      </p:sp>
      <p:sp>
        <p:nvSpPr>
          <p:cNvPr id="5" name="Dreptunghi 4">
            <a:extLst>
              <a:ext uri="{FF2B5EF4-FFF2-40B4-BE49-F238E27FC236}">
                <a16:creationId xmlns:a16="http://schemas.microsoft.com/office/drawing/2014/main" id="{68A4A122-AF5E-42E8-AC8F-50C977F82873}"/>
              </a:ext>
            </a:extLst>
          </p:cNvPr>
          <p:cNvSpPr/>
          <p:nvPr/>
        </p:nvSpPr>
        <p:spPr>
          <a:xfrm>
            <a:off x="5138845" y="4514850"/>
            <a:ext cx="4314286" cy="707886"/>
          </a:xfrm>
          <a:prstGeom prst="rect">
            <a:avLst/>
          </a:prstGeom>
        </p:spPr>
        <p:txBody>
          <a:bodyPr wrap="square">
            <a:spAutoFit/>
          </a:bodyPr>
          <a:lstStyle/>
          <a:p>
            <a:r>
              <a:rPr lang="en-US" sz="4000" dirty="0"/>
              <a:t>Schadenfreude.</a:t>
            </a:r>
          </a:p>
        </p:txBody>
      </p:sp>
      <p:sp>
        <p:nvSpPr>
          <p:cNvPr id="6" name="Dreptunghi 5">
            <a:extLst>
              <a:ext uri="{FF2B5EF4-FFF2-40B4-BE49-F238E27FC236}">
                <a16:creationId xmlns:a16="http://schemas.microsoft.com/office/drawing/2014/main" id="{5CDFF5C0-227F-434B-8CE5-80D7F405F492}"/>
              </a:ext>
            </a:extLst>
          </p:cNvPr>
          <p:cNvSpPr/>
          <p:nvPr/>
        </p:nvSpPr>
        <p:spPr>
          <a:xfrm>
            <a:off x="5138845" y="5368647"/>
            <a:ext cx="4314286" cy="707886"/>
          </a:xfrm>
          <a:prstGeom prst="rect">
            <a:avLst/>
          </a:prstGeom>
        </p:spPr>
        <p:txBody>
          <a:bodyPr wrap="square">
            <a:spAutoFit/>
          </a:bodyPr>
          <a:lstStyle/>
          <a:p>
            <a:r>
              <a:rPr lang="en-US" sz="4000" dirty="0" err="1"/>
              <a:t>Fiero</a:t>
            </a:r>
            <a:r>
              <a:rPr lang="en-US" sz="4000" dirty="0"/>
              <a:t>.</a:t>
            </a:r>
          </a:p>
        </p:txBody>
      </p:sp>
    </p:spTree>
    <p:extLst>
      <p:ext uri="{BB962C8B-B14F-4D97-AF65-F5344CB8AC3E}">
        <p14:creationId xmlns:p14="http://schemas.microsoft.com/office/powerpoint/2010/main" val="182204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E62F-782F-4ACF-883E-C01DCFC56AA2}"/>
              </a:ext>
            </a:extLst>
          </p:cNvPr>
          <p:cNvSpPr>
            <a:spLocks noGrp="1"/>
          </p:cNvSpPr>
          <p:nvPr>
            <p:ph type="title"/>
          </p:nvPr>
        </p:nvSpPr>
        <p:spPr/>
        <p:txBody>
          <a:bodyPr/>
          <a:lstStyle/>
          <a:p>
            <a:r>
              <a:rPr lang="en-GB" dirty="0"/>
              <a:t>What are the games challenges?</a:t>
            </a:r>
          </a:p>
        </p:txBody>
      </p:sp>
      <p:sp>
        <p:nvSpPr>
          <p:cNvPr id="3" name="Content Placeholder 2">
            <a:extLst>
              <a:ext uri="{FF2B5EF4-FFF2-40B4-BE49-F238E27FC236}">
                <a16:creationId xmlns:a16="http://schemas.microsoft.com/office/drawing/2014/main" id="{BC1716B1-6E25-4E8D-9760-7F764FFC262B}"/>
              </a:ext>
            </a:extLst>
          </p:cNvPr>
          <p:cNvSpPr>
            <a:spLocks noGrp="1"/>
          </p:cNvSpPr>
          <p:nvPr>
            <p:ph idx="1"/>
          </p:nvPr>
        </p:nvSpPr>
        <p:spPr/>
        <p:txBody>
          <a:bodyPr>
            <a:normAutofit/>
          </a:bodyPr>
          <a:lstStyle/>
          <a:p>
            <a:r>
              <a:rPr lang="en-GB" sz="3200" dirty="0"/>
              <a:t>Social</a:t>
            </a:r>
          </a:p>
          <a:p>
            <a:r>
              <a:rPr lang="en-GB" sz="3200" dirty="0"/>
              <a:t>Strategical</a:t>
            </a:r>
          </a:p>
          <a:p>
            <a:r>
              <a:rPr lang="en-GB" sz="3200" dirty="0"/>
              <a:t>Physical challenge</a:t>
            </a:r>
          </a:p>
          <a:p>
            <a:pPr lvl="1"/>
            <a:r>
              <a:rPr lang="en-GB" sz="3000" dirty="0"/>
              <a:t>Twitch mechanic</a:t>
            </a:r>
          </a:p>
        </p:txBody>
      </p:sp>
      <p:sp>
        <p:nvSpPr>
          <p:cNvPr id="4" name="TextBox 3">
            <a:extLst>
              <a:ext uri="{FF2B5EF4-FFF2-40B4-BE49-F238E27FC236}">
                <a16:creationId xmlns:a16="http://schemas.microsoft.com/office/drawing/2014/main" id="{92D77B54-0290-4018-9D3E-40407F07D633}"/>
              </a:ext>
            </a:extLst>
          </p:cNvPr>
          <p:cNvSpPr txBox="1"/>
          <p:nvPr/>
        </p:nvSpPr>
        <p:spPr>
          <a:xfrm>
            <a:off x="10610850" y="452718"/>
            <a:ext cx="342900" cy="369332"/>
          </a:xfrm>
          <a:prstGeom prst="rect">
            <a:avLst/>
          </a:prstGeom>
          <a:noFill/>
        </p:spPr>
        <p:txBody>
          <a:bodyPr wrap="square" rtlCol="0">
            <a:spAutoFit/>
          </a:bodyPr>
          <a:lstStyle/>
          <a:p>
            <a:r>
              <a:rPr lang="en-GB" dirty="0"/>
              <a:t>M</a:t>
            </a:r>
          </a:p>
        </p:txBody>
      </p:sp>
    </p:spTree>
    <p:extLst>
      <p:ext uri="{BB962C8B-B14F-4D97-AF65-F5344CB8AC3E}">
        <p14:creationId xmlns:p14="http://schemas.microsoft.com/office/powerpoint/2010/main" val="174362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9CEF-C4EB-4584-B49F-A02E873D6779}"/>
              </a:ext>
            </a:extLst>
          </p:cNvPr>
          <p:cNvSpPr>
            <a:spLocks noGrp="1"/>
          </p:cNvSpPr>
          <p:nvPr>
            <p:ph type="title"/>
          </p:nvPr>
        </p:nvSpPr>
        <p:spPr/>
        <p:txBody>
          <a:bodyPr/>
          <a:lstStyle/>
          <a:p>
            <a:r>
              <a:rPr lang="en-GB" dirty="0"/>
              <a:t>Mechanics: </a:t>
            </a:r>
          </a:p>
        </p:txBody>
      </p:sp>
      <p:sp>
        <p:nvSpPr>
          <p:cNvPr id="3" name="Content Placeholder 2">
            <a:extLst>
              <a:ext uri="{FF2B5EF4-FFF2-40B4-BE49-F238E27FC236}">
                <a16:creationId xmlns:a16="http://schemas.microsoft.com/office/drawing/2014/main" id="{631A7050-10F3-4ED1-991E-B2AA17989DB6}"/>
              </a:ext>
            </a:extLst>
          </p:cNvPr>
          <p:cNvSpPr>
            <a:spLocks noGrp="1"/>
          </p:cNvSpPr>
          <p:nvPr>
            <p:ph idx="1"/>
          </p:nvPr>
        </p:nvSpPr>
        <p:spPr/>
        <p:txBody>
          <a:bodyPr>
            <a:normAutofit/>
          </a:bodyPr>
          <a:lstStyle/>
          <a:p>
            <a:pPr marL="0" indent="0" algn="ctr">
              <a:buNone/>
            </a:pPr>
            <a:r>
              <a:rPr lang="en-GB" sz="3600" dirty="0"/>
              <a:t>Attack</a:t>
            </a:r>
          </a:p>
          <a:p>
            <a:pPr marL="0" indent="0" algn="ctr">
              <a:buNone/>
            </a:pPr>
            <a:endParaRPr lang="en-GB" sz="3600" dirty="0"/>
          </a:p>
          <a:p>
            <a:pPr marL="0" indent="0" algn="ctr">
              <a:buNone/>
            </a:pPr>
            <a:r>
              <a:rPr lang="en-GB" sz="3600" dirty="0"/>
              <a:t>Dodge</a:t>
            </a:r>
          </a:p>
          <a:p>
            <a:pPr marL="0" indent="0" algn="ctr">
              <a:buNone/>
            </a:pPr>
            <a:endParaRPr lang="en-GB" sz="3600" dirty="0"/>
          </a:p>
          <a:p>
            <a:pPr marL="0" indent="0" algn="ctr">
              <a:buNone/>
            </a:pPr>
            <a:r>
              <a:rPr lang="en-GB" sz="3600" dirty="0"/>
              <a:t>Pendulum</a:t>
            </a:r>
          </a:p>
        </p:txBody>
      </p:sp>
      <p:sp>
        <p:nvSpPr>
          <p:cNvPr id="4" name="TextBox 3">
            <a:extLst>
              <a:ext uri="{FF2B5EF4-FFF2-40B4-BE49-F238E27FC236}">
                <a16:creationId xmlns:a16="http://schemas.microsoft.com/office/drawing/2014/main" id="{F6E057A5-D628-4E7B-B7C3-E0DBA1EC1350}"/>
              </a:ext>
            </a:extLst>
          </p:cNvPr>
          <p:cNvSpPr txBox="1"/>
          <p:nvPr/>
        </p:nvSpPr>
        <p:spPr>
          <a:xfrm>
            <a:off x="10610850" y="452718"/>
            <a:ext cx="342900" cy="369332"/>
          </a:xfrm>
          <a:prstGeom prst="rect">
            <a:avLst/>
          </a:prstGeom>
          <a:noFill/>
        </p:spPr>
        <p:txBody>
          <a:bodyPr wrap="square" rtlCol="0">
            <a:spAutoFit/>
          </a:bodyPr>
          <a:lstStyle/>
          <a:p>
            <a:r>
              <a:rPr lang="en-GB" dirty="0"/>
              <a:t>P</a:t>
            </a:r>
          </a:p>
        </p:txBody>
      </p:sp>
    </p:spTree>
    <p:extLst>
      <p:ext uri="{BB962C8B-B14F-4D97-AF65-F5344CB8AC3E}">
        <p14:creationId xmlns:p14="http://schemas.microsoft.com/office/powerpoint/2010/main" val="34508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51B4-F8AB-4319-8469-886E389188DE}"/>
              </a:ext>
            </a:extLst>
          </p:cNvPr>
          <p:cNvSpPr>
            <a:spLocks noGrp="1"/>
          </p:cNvSpPr>
          <p:nvPr>
            <p:ph type="title"/>
          </p:nvPr>
        </p:nvSpPr>
        <p:spPr>
          <a:xfrm>
            <a:off x="646111" y="452718"/>
            <a:ext cx="9404723" cy="839053"/>
          </a:xfrm>
        </p:spPr>
        <p:txBody>
          <a:bodyPr/>
          <a:lstStyle/>
          <a:p>
            <a:r>
              <a:rPr lang="en-GB" dirty="0"/>
              <a:t>What does the player do?</a:t>
            </a:r>
          </a:p>
        </p:txBody>
      </p:sp>
      <p:sp>
        <p:nvSpPr>
          <p:cNvPr id="4" name="TextBox 3">
            <a:extLst>
              <a:ext uri="{FF2B5EF4-FFF2-40B4-BE49-F238E27FC236}">
                <a16:creationId xmlns:a16="http://schemas.microsoft.com/office/drawing/2014/main" id="{5C89ADB2-DB96-4FDA-909F-906186794C7E}"/>
              </a:ext>
            </a:extLst>
          </p:cNvPr>
          <p:cNvSpPr txBox="1"/>
          <p:nvPr/>
        </p:nvSpPr>
        <p:spPr>
          <a:xfrm>
            <a:off x="10610850" y="452718"/>
            <a:ext cx="342900" cy="369332"/>
          </a:xfrm>
          <a:prstGeom prst="rect">
            <a:avLst/>
          </a:prstGeom>
          <a:noFill/>
        </p:spPr>
        <p:txBody>
          <a:bodyPr wrap="square" rtlCol="0">
            <a:spAutoFit/>
          </a:bodyPr>
          <a:lstStyle/>
          <a:p>
            <a:r>
              <a:rPr lang="en-GB" dirty="0"/>
              <a:t>P</a:t>
            </a:r>
          </a:p>
        </p:txBody>
      </p:sp>
      <p:pic>
        <p:nvPicPr>
          <p:cNvPr id="5" name="Content Placeholder 4">
            <a:extLst>
              <a:ext uri="{FF2B5EF4-FFF2-40B4-BE49-F238E27FC236}">
                <a16:creationId xmlns:a16="http://schemas.microsoft.com/office/drawing/2014/main" id="{0C54CCA6-064E-449C-8C42-2A5B2A4750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9049" y="1291771"/>
            <a:ext cx="9713901" cy="5472165"/>
          </a:xfrm>
        </p:spPr>
      </p:pic>
    </p:spTree>
    <p:extLst>
      <p:ext uri="{BB962C8B-B14F-4D97-AF65-F5344CB8AC3E}">
        <p14:creationId xmlns:p14="http://schemas.microsoft.com/office/powerpoint/2010/main" val="223417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D705-D5C3-4C74-A24E-2CAFC9876DB2}"/>
              </a:ext>
            </a:extLst>
          </p:cNvPr>
          <p:cNvSpPr>
            <a:spLocks noGrp="1"/>
          </p:cNvSpPr>
          <p:nvPr>
            <p:ph type="title"/>
          </p:nvPr>
        </p:nvSpPr>
        <p:spPr/>
        <p:txBody>
          <a:bodyPr/>
          <a:lstStyle/>
          <a:p>
            <a:r>
              <a:rPr lang="en-GB" dirty="0"/>
              <a:t>Concept Art</a:t>
            </a:r>
          </a:p>
        </p:txBody>
      </p:sp>
      <p:sp>
        <p:nvSpPr>
          <p:cNvPr id="8" name="TextBox 7">
            <a:extLst>
              <a:ext uri="{FF2B5EF4-FFF2-40B4-BE49-F238E27FC236}">
                <a16:creationId xmlns:a16="http://schemas.microsoft.com/office/drawing/2014/main" id="{5F176211-7AF7-4E92-98D8-E07500765066}"/>
              </a:ext>
            </a:extLst>
          </p:cNvPr>
          <p:cNvSpPr txBox="1"/>
          <p:nvPr/>
        </p:nvSpPr>
        <p:spPr>
          <a:xfrm>
            <a:off x="10610850" y="138393"/>
            <a:ext cx="342900" cy="923330"/>
          </a:xfrm>
          <a:prstGeom prst="rect">
            <a:avLst/>
          </a:prstGeom>
          <a:noFill/>
        </p:spPr>
        <p:txBody>
          <a:bodyPr wrap="square" rtlCol="0">
            <a:spAutoFit/>
          </a:bodyPr>
          <a:lstStyle/>
          <a:p>
            <a:r>
              <a:rPr lang="en-GB" dirty="0"/>
              <a:t>M&amp;T</a:t>
            </a:r>
          </a:p>
        </p:txBody>
      </p:sp>
      <p:pic>
        <p:nvPicPr>
          <p:cNvPr id="5" name="Picture 2" descr="C:\Users\extre\Desktop\Panda Viking Concept Art2.jpg">
            <a:extLst>
              <a:ext uri="{FF2B5EF4-FFF2-40B4-BE49-F238E27FC236}">
                <a16:creationId xmlns:a16="http://schemas.microsoft.com/office/drawing/2014/main" id="{3BC8DC1C-8FD2-437D-91EE-DB9062D46F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275" y="5027063"/>
            <a:ext cx="2793927" cy="17609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extre\Desktop\Horse Viking Concept Art.png">
            <a:extLst>
              <a:ext uri="{FF2B5EF4-FFF2-40B4-BE49-F238E27FC236}">
                <a16:creationId xmlns:a16="http://schemas.microsoft.com/office/drawing/2014/main" id="{2F1E9508-D90E-4825-84F1-B41D7390AF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567" y="2308096"/>
            <a:ext cx="2258935" cy="27429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extre\Desktop\Spartan Cat.jpg">
            <a:extLst>
              <a:ext uri="{FF2B5EF4-FFF2-40B4-BE49-F238E27FC236}">
                <a16:creationId xmlns:a16="http://schemas.microsoft.com/office/drawing/2014/main" id="{F97A3807-FB11-4A83-9CB4-601A2995E3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8503" y="2308096"/>
            <a:ext cx="1884192" cy="27429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extre\Desktop\SamuraiCat Contept Art.jpg">
            <a:extLst>
              <a:ext uri="{FF2B5EF4-FFF2-40B4-BE49-F238E27FC236}">
                <a16:creationId xmlns:a16="http://schemas.microsoft.com/office/drawing/2014/main" id="{DF75B360-5684-427E-898E-B7543BBAD1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2695" y="2308096"/>
            <a:ext cx="1937970" cy="27716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extre\Desktop\Fox Centurion Concept Art (WIP).png">
            <a:extLst>
              <a:ext uri="{FF2B5EF4-FFF2-40B4-BE49-F238E27FC236}">
                <a16:creationId xmlns:a16="http://schemas.microsoft.com/office/drawing/2014/main" id="{B08B15A6-B600-4991-A453-DAE0ACA1D1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530" y="2899422"/>
            <a:ext cx="2390440" cy="30941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C:\Users\extre\Desktop\Armory.jpg">
            <a:extLst>
              <a:ext uri="{FF2B5EF4-FFF2-40B4-BE49-F238E27FC236}">
                <a16:creationId xmlns:a16="http://schemas.microsoft.com/office/drawing/2014/main" id="{D6E5AD64-04A9-4470-A613-3B30BFFA85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4108" y="1791954"/>
            <a:ext cx="3415218" cy="4830218"/>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FE8471CE-9B9E-4800-9064-1DB9FC67C69E}"/>
              </a:ext>
            </a:extLst>
          </p:cNvPr>
          <p:cNvSpPr txBox="1">
            <a:spLocks/>
          </p:cNvSpPr>
          <p:nvPr/>
        </p:nvSpPr>
        <p:spPr>
          <a:xfrm>
            <a:off x="112669" y="1061723"/>
            <a:ext cx="4172459" cy="1745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GB" sz="3200"/>
              <a:t>Anthropomorphized 		Animals</a:t>
            </a:r>
            <a:endParaRPr lang="en-GB" sz="3200" dirty="0"/>
          </a:p>
        </p:txBody>
      </p:sp>
      <p:sp>
        <p:nvSpPr>
          <p:cNvPr id="14" name="Content Placeholder 2">
            <a:extLst>
              <a:ext uri="{FF2B5EF4-FFF2-40B4-BE49-F238E27FC236}">
                <a16:creationId xmlns:a16="http://schemas.microsoft.com/office/drawing/2014/main" id="{54F9A9DD-6FE3-428C-89A7-91C0EA990058}"/>
              </a:ext>
            </a:extLst>
          </p:cNvPr>
          <p:cNvSpPr txBox="1">
            <a:spLocks/>
          </p:cNvSpPr>
          <p:nvPr/>
        </p:nvSpPr>
        <p:spPr>
          <a:xfrm>
            <a:off x="10029326" y="1435417"/>
            <a:ext cx="2162674" cy="1745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GB" sz="3200" dirty="0"/>
              <a:t> Warrior </a:t>
            </a:r>
          </a:p>
          <a:p>
            <a:pPr marL="0" indent="0">
              <a:buFont typeface="Wingdings 3" charset="2"/>
              <a:buNone/>
            </a:pPr>
            <a:r>
              <a:rPr lang="en-GB" sz="3200" dirty="0"/>
              <a:t>Cultures</a:t>
            </a:r>
          </a:p>
        </p:txBody>
      </p:sp>
    </p:spTree>
    <p:extLst>
      <p:ext uri="{BB962C8B-B14F-4D97-AF65-F5344CB8AC3E}">
        <p14:creationId xmlns:p14="http://schemas.microsoft.com/office/powerpoint/2010/main" val="40302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1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2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565</TotalTime>
  <Words>844</Words>
  <Application>Microsoft Office PowerPoint</Application>
  <PresentationFormat>Widescreen</PresentationFormat>
  <Paragraphs>129</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Tahoma</vt:lpstr>
      <vt:lpstr>Wingdings 3</vt:lpstr>
      <vt:lpstr>Ion</vt:lpstr>
      <vt:lpstr>Group 14 Vikings vs Spartans</vt:lpstr>
      <vt:lpstr>How the game fits the brief</vt:lpstr>
      <vt:lpstr>Target audience</vt:lpstr>
      <vt:lpstr>How we iterated based on feedback</vt:lpstr>
      <vt:lpstr>The player experience &amp; emotions</vt:lpstr>
      <vt:lpstr>What are the games challenges?</vt:lpstr>
      <vt:lpstr>Mechanics: </vt:lpstr>
      <vt:lpstr>What does the player do?</vt:lpstr>
      <vt:lpstr>Concept Art</vt:lpstr>
      <vt:lpstr>Concept Art</vt:lpstr>
      <vt:lpstr>Current state of the art:</vt:lpstr>
      <vt:lpstr>The following week</vt:lpstr>
      <vt:lpstr>Management</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Ethan Ward</dc:creator>
  <cp:lastModifiedBy>Ethan Ward</cp:lastModifiedBy>
  <cp:revision>60</cp:revision>
  <dcterms:created xsi:type="dcterms:W3CDTF">2018-01-31T15:28:28Z</dcterms:created>
  <dcterms:modified xsi:type="dcterms:W3CDTF">2018-03-07T12:36:56Z</dcterms:modified>
</cp:coreProperties>
</file>